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5143500" type="screen16x9"/>
  <p:notesSz cx="6858000" cy="9144000"/>
  <p:embeddedFontLst>
    <p:embeddedFont>
      <p:font typeface="Roboto" panose="020B0604020202020204" charset="0"/>
      <p:regular r:id="rId12"/>
      <p:bold r:id="rId13"/>
      <p:italic r:id="rId14"/>
      <p:boldItalic r:id="rId15"/>
    </p:embeddedFont>
    <p:embeddedFont>
      <p:font typeface="Roboto Slab" panose="020B0604020202020204" charset="0"/>
      <p:regular r:id="rId16"/>
      <p:bold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320" autoAdjust="0"/>
  </p:normalViewPr>
  <p:slideViewPr>
    <p:cSldViewPr snapToGrid="0">
      <p:cViewPr varScale="1">
        <p:scale>
          <a:sx n="93" d="100"/>
          <a:sy n="93" d="100"/>
        </p:scale>
        <p:origin x="1162" y="7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cb3ea352cd_0_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 name="Google Shape;67;gcb3ea352cd_0_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cb3ea352cd_0_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cb3ea352cd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solidFill>
                <a:srgbClr val="FF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cb3ea352cd_0_2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cb3ea352cd_0_2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cb3ea352cd_0_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 name="Google Shape;85;gcb3ea352cd_0_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cb3ea352cd_0_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cb3ea352cd_0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cb3ea352cd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cb3ea352cd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cb3ea352cd_0_1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cb3ea352cd_0_1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cb3ea35616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cb3ea35616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a:off x="1524800" y="672606"/>
            <a:ext cx="1081625" cy="1124950"/>
          </a:xfrm>
          <a:custGeom>
            <a:avLst/>
            <a:gdLst/>
            <a:ahLst/>
            <a:cxnLst/>
            <a:rect l="l" t="t" r="r" b="b"/>
            <a:pathLst>
              <a:path w="43265" h="44998" extrusionOk="0">
                <a:moveTo>
                  <a:pt x="0" y="44998"/>
                </a:moveTo>
                <a:lnTo>
                  <a:pt x="0" y="0"/>
                </a:lnTo>
                <a:lnTo>
                  <a:pt x="43265" y="0"/>
                </a:lnTo>
              </a:path>
            </a:pathLst>
          </a:custGeom>
          <a:noFill/>
          <a:ln w="28575" cap="flat" cmpd="sng">
            <a:solidFill>
              <a:schemeClr val="accent5"/>
            </a:solidFill>
            <a:prstDash val="solid"/>
            <a:miter lim="8000"/>
            <a:headEnd type="none" w="sm" len="sm"/>
            <a:tailEnd type="none" w="sm" len="sm"/>
          </a:ln>
        </p:spPr>
      </p:sp>
      <p:sp>
        <p:nvSpPr>
          <p:cNvPr id="11" name="Google Shape;11;p2"/>
          <p:cNvSpPr/>
          <p:nvPr/>
        </p:nvSpPr>
        <p:spPr>
          <a:xfrm rot="10800000">
            <a:off x="6537563" y="3342925"/>
            <a:ext cx="1081625" cy="1124950"/>
          </a:xfrm>
          <a:custGeom>
            <a:avLst/>
            <a:gdLst/>
            <a:ahLst/>
            <a:cxnLst/>
            <a:rect l="l" t="t" r="r" b="b"/>
            <a:pathLst>
              <a:path w="43265" h="44998" extrusionOk="0">
                <a:moveTo>
                  <a:pt x="0" y="44998"/>
                </a:moveTo>
                <a:lnTo>
                  <a:pt x="0" y="0"/>
                </a:lnTo>
                <a:lnTo>
                  <a:pt x="43265" y="0"/>
                </a:lnTo>
              </a:path>
            </a:pathLst>
          </a:custGeom>
          <a:noFill/>
          <a:ln w="28575" cap="flat" cmpd="sng">
            <a:solidFill>
              <a:schemeClr val="accent5"/>
            </a:solidFill>
            <a:prstDash val="solid"/>
            <a:miter lim="8000"/>
            <a:headEnd type="none" w="sm" len="sm"/>
            <a:tailEnd type="none" w="sm" len="sm"/>
          </a:ln>
        </p:spPr>
      </p:sp>
      <p:cxnSp>
        <p:nvCxnSpPr>
          <p:cNvPr id="12" name="Google Shape;12;p2"/>
          <p:cNvCxnSpPr/>
          <p:nvPr/>
        </p:nvCxnSpPr>
        <p:spPr>
          <a:xfrm>
            <a:off x="4359602" y="2817464"/>
            <a:ext cx="424800" cy="0"/>
          </a:xfrm>
          <a:prstGeom prst="straightConnector1">
            <a:avLst/>
          </a:prstGeom>
          <a:noFill/>
          <a:ln w="38100" cap="flat" cmpd="sng">
            <a:solidFill>
              <a:schemeClr val="accent4"/>
            </a:solidFill>
            <a:prstDash val="solid"/>
            <a:round/>
            <a:headEnd type="none" w="sm" len="sm"/>
            <a:tailEnd type="none" w="sm" len="sm"/>
          </a:ln>
        </p:spPr>
      </p:cxnSp>
      <p:sp>
        <p:nvSpPr>
          <p:cNvPr id="13" name="Google Shape;13;p2"/>
          <p:cNvSpPr txBox="1">
            <a:spLocks noGrp="1"/>
          </p:cNvSpPr>
          <p:nvPr>
            <p:ph type="ctrTitle"/>
          </p:nvPr>
        </p:nvSpPr>
        <p:spPr>
          <a:xfrm>
            <a:off x="1680302" y="1188925"/>
            <a:ext cx="5783400" cy="1457400"/>
          </a:xfrm>
          <a:prstGeom prst="rect">
            <a:avLst/>
          </a:prstGeom>
        </p:spPr>
        <p:txBody>
          <a:bodyPr spcFirstLastPara="1" wrap="square" lIns="91425" tIns="91425" rIns="91425" bIns="91425" anchor="b" anchorCtr="0">
            <a:norm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a:endParaRPr/>
          </a:p>
        </p:txBody>
      </p:sp>
      <p:sp>
        <p:nvSpPr>
          <p:cNvPr id="14" name="Google Shape;14;p2"/>
          <p:cNvSpPr txBox="1">
            <a:spLocks noGrp="1"/>
          </p:cNvSpPr>
          <p:nvPr>
            <p:ph type="subTitle" idx="1"/>
          </p:nvPr>
        </p:nvSpPr>
        <p:spPr>
          <a:xfrm>
            <a:off x="1680302" y="3049450"/>
            <a:ext cx="5783400" cy="9090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a:endParaRPr/>
          </a:p>
        </p:txBody>
      </p:sp>
      <p:sp>
        <p:nvSpPr>
          <p:cNvPr id="15" name="Google Shape;15;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2"/>
        <p:cNvGrpSpPr/>
        <p:nvPr/>
      </p:nvGrpSpPr>
      <p:grpSpPr>
        <a:xfrm>
          <a:off x="0" y="0"/>
          <a:ext cx="0" cy="0"/>
          <a:chOff x="0" y="0"/>
          <a:chExt cx="0" cy="0"/>
        </a:xfrm>
      </p:grpSpPr>
      <p:sp>
        <p:nvSpPr>
          <p:cNvPr id="53" name="Google Shape;53;p11"/>
          <p:cNvSpPr/>
          <p:nvPr/>
        </p:nvSpPr>
        <p:spPr>
          <a:xfrm>
            <a:off x="150" y="5076825"/>
            <a:ext cx="9143700" cy="666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11"/>
          <p:cNvSpPr txBox="1">
            <a:spLocks noGrp="1"/>
          </p:cNvSpPr>
          <p:nvPr>
            <p:ph type="title" hasCustomPrompt="1"/>
          </p:nvPr>
        </p:nvSpPr>
        <p:spPr>
          <a:xfrm>
            <a:off x="387900" y="1152450"/>
            <a:ext cx="8368200" cy="1538400"/>
          </a:xfrm>
          <a:prstGeom prst="rect">
            <a:avLst/>
          </a:prstGeom>
        </p:spPr>
        <p:txBody>
          <a:bodyPr spcFirstLastPara="1" wrap="square" lIns="91425" tIns="91425" rIns="91425" bIns="91425" anchor="ctr" anchorCtr="0">
            <a:normAutofit/>
          </a:bodyPr>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5" name="Google Shape;55;p11"/>
          <p:cNvSpPr txBox="1">
            <a:spLocks noGrp="1"/>
          </p:cNvSpPr>
          <p:nvPr>
            <p:ph type="body" idx="1"/>
          </p:nvPr>
        </p:nvSpPr>
        <p:spPr>
          <a:xfrm>
            <a:off x="387900" y="2919450"/>
            <a:ext cx="8368200" cy="10716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56" name="Google Shape;56;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7"/>
        <p:cNvGrpSpPr/>
        <p:nvPr/>
      </p:nvGrpSpPr>
      <p:grpSpPr>
        <a:xfrm>
          <a:off x="0" y="0"/>
          <a:ext cx="0" cy="0"/>
          <a:chOff x="0" y="0"/>
          <a:chExt cx="0" cy="0"/>
        </a:xfrm>
      </p:grpSpPr>
      <p:sp>
        <p:nvSpPr>
          <p:cNvPr id="58" name="Google Shape;58;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6"/>
        <p:cNvGrpSpPr/>
        <p:nvPr/>
      </p:nvGrpSpPr>
      <p:grpSpPr>
        <a:xfrm>
          <a:off x="0" y="0"/>
          <a:ext cx="0" cy="0"/>
          <a:chOff x="0" y="0"/>
          <a:chExt cx="0" cy="0"/>
        </a:xfrm>
      </p:grpSpPr>
      <p:cxnSp>
        <p:nvCxnSpPr>
          <p:cNvPr id="17" name="Google Shape;17;p3"/>
          <p:cNvCxnSpPr/>
          <p:nvPr/>
        </p:nvCxnSpPr>
        <p:spPr>
          <a:xfrm>
            <a:off x="4359602" y="2817464"/>
            <a:ext cx="424800" cy="0"/>
          </a:xfrm>
          <a:prstGeom prst="straightConnector1">
            <a:avLst/>
          </a:prstGeom>
          <a:noFill/>
          <a:ln w="38100" cap="flat" cmpd="sng">
            <a:solidFill>
              <a:schemeClr val="accent4"/>
            </a:solidFill>
            <a:prstDash val="solid"/>
            <a:round/>
            <a:headEnd type="none" w="sm" len="sm"/>
            <a:tailEnd type="none" w="sm" len="sm"/>
          </a:ln>
        </p:spPr>
      </p:cxnSp>
      <p:sp>
        <p:nvSpPr>
          <p:cNvPr id="18" name="Google Shape;18;p3"/>
          <p:cNvSpPr txBox="1">
            <a:spLocks noGrp="1"/>
          </p:cNvSpPr>
          <p:nvPr>
            <p:ph type="title"/>
          </p:nvPr>
        </p:nvSpPr>
        <p:spPr>
          <a:xfrm>
            <a:off x="480750" y="1764950"/>
            <a:ext cx="8222100" cy="907500"/>
          </a:xfrm>
          <a:prstGeom prst="rect">
            <a:avLst/>
          </a:prstGeom>
        </p:spPr>
        <p:txBody>
          <a:bodyPr spcFirstLastPara="1" wrap="square" lIns="91425" tIns="91425" rIns="91425" bIns="91425" anchor="b" anchorCtr="0">
            <a:norm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
        <p:nvSpPr>
          <p:cNvPr id="19" name="Google Shape;19;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0"/>
        <p:cNvGrpSpPr/>
        <p:nvPr/>
      </p:nvGrpSpPr>
      <p:grpSpPr>
        <a:xfrm>
          <a:off x="0" y="0"/>
          <a:ext cx="0" cy="0"/>
          <a:chOff x="0" y="0"/>
          <a:chExt cx="0" cy="0"/>
        </a:xfrm>
      </p:grpSpPr>
      <p:cxnSp>
        <p:nvCxnSpPr>
          <p:cNvPr id="21" name="Google Shape;21;p4"/>
          <p:cNvCxnSpPr/>
          <p:nvPr/>
        </p:nvCxnSpPr>
        <p:spPr>
          <a:xfrm>
            <a:off x="492563" y="1260284"/>
            <a:ext cx="424800" cy="0"/>
          </a:xfrm>
          <a:prstGeom prst="straightConnector1">
            <a:avLst/>
          </a:prstGeom>
          <a:noFill/>
          <a:ln w="38100" cap="flat" cmpd="sng">
            <a:solidFill>
              <a:schemeClr val="accent4"/>
            </a:solidFill>
            <a:prstDash val="solid"/>
            <a:round/>
            <a:headEnd type="none" w="sm" len="sm"/>
            <a:tailEnd type="none" w="sm" len="sm"/>
          </a:ln>
        </p:spPr>
      </p:cxnSp>
      <p:sp>
        <p:nvSpPr>
          <p:cNvPr id="22" name="Google Shape;22;p4"/>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3" name="Google Shape;23;p4"/>
          <p:cNvSpPr txBox="1">
            <a:spLocks noGrp="1"/>
          </p:cNvSpPr>
          <p:nvPr>
            <p:ph type="body" idx="1"/>
          </p:nvPr>
        </p:nvSpPr>
        <p:spPr>
          <a:xfrm>
            <a:off x="387900" y="1489824"/>
            <a:ext cx="8368200" cy="30789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4" name="Google Shape;24;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5"/>
        <p:cNvGrpSpPr/>
        <p:nvPr/>
      </p:nvGrpSpPr>
      <p:grpSpPr>
        <a:xfrm>
          <a:off x="0" y="0"/>
          <a:ext cx="0" cy="0"/>
          <a:chOff x="0" y="0"/>
          <a:chExt cx="0" cy="0"/>
        </a:xfrm>
      </p:grpSpPr>
      <p:cxnSp>
        <p:nvCxnSpPr>
          <p:cNvPr id="26" name="Google Shape;26;p5"/>
          <p:cNvCxnSpPr/>
          <p:nvPr/>
        </p:nvCxnSpPr>
        <p:spPr>
          <a:xfrm>
            <a:off x="492563" y="1260284"/>
            <a:ext cx="424800" cy="0"/>
          </a:xfrm>
          <a:prstGeom prst="straightConnector1">
            <a:avLst/>
          </a:prstGeom>
          <a:noFill/>
          <a:ln w="38100" cap="flat" cmpd="sng">
            <a:solidFill>
              <a:schemeClr val="accent4"/>
            </a:solidFill>
            <a:prstDash val="solid"/>
            <a:round/>
            <a:headEnd type="none" w="sm" len="sm"/>
            <a:tailEnd type="none" w="sm" len="sm"/>
          </a:ln>
        </p:spPr>
      </p:cxnSp>
      <p:sp>
        <p:nvSpPr>
          <p:cNvPr id="27" name="Google Shape;27;p5"/>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8" name="Google Shape;28;p5"/>
          <p:cNvSpPr txBox="1">
            <a:spLocks noGrp="1"/>
          </p:cNvSpPr>
          <p:nvPr>
            <p:ph type="body" idx="1"/>
          </p:nvPr>
        </p:nvSpPr>
        <p:spPr>
          <a:xfrm>
            <a:off x="387900" y="1489825"/>
            <a:ext cx="3999900" cy="30789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9" name="Google Shape;29;p5"/>
          <p:cNvSpPr txBox="1">
            <a:spLocks noGrp="1"/>
          </p:cNvSpPr>
          <p:nvPr>
            <p:ph type="body" idx="2"/>
          </p:nvPr>
        </p:nvSpPr>
        <p:spPr>
          <a:xfrm>
            <a:off x="4756200" y="1489825"/>
            <a:ext cx="3999900" cy="30789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0" name="Google Shape;30;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6"/>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3" name="Google Shape;33;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4"/>
        <p:cNvGrpSpPr/>
        <p:nvPr/>
      </p:nvGrpSpPr>
      <p:grpSpPr>
        <a:xfrm>
          <a:off x="0" y="0"/>
          <a:ext cx="0" cy="0"/>
          <a:chOff x="0" y="0"/>
          <a:chExt cx="0" cy="0"/>
        </a:xfrm>
      </p:grpSpPr>
      <p:cxnSp>
        <p:nvCxnSpPr>
          <p:cNvPr id="35" name="Google Shape;35;p7"/>
          <p:cNvCxnSpPr/>
          <p:nvPr/>
        </p:nvCxnSpPr>
        <p:spPr>
          <a:xfrm>
            <a:off x="489218" y="1412277"/>
            <a:ext cx="331500" cy="0"/>
          </a:xfrm>
          <a:prstGeom prst="straightConnector1">
            <a:avLst/>
          </a:prstGeom>
          <a:noFill/>
          <a:ln w="38100" cap="flat" cmpd="sng">
            <a:solidFill>
              <a:schemeClr val="accent4"/>
            </a:solidFill>
            <a:prstDash val="solid"/>
            <a:round/>
            <a:headEnd type="none" w="sm" len="sm"/>
            <a:tailEnd type="none" w="sm" len="sm"/>
          </a:ln>
        </p:spPr>
      </p:cxnSp>
      <p:sp>
        <p:nvSpPr>
          <p:cNvPr id="36" name="Google Shape;36;p7"/>
          <p:cNvSpPr txBox="1">
            <a:spLocks noGrp="1"/>
          </p:cNvSpPr>
          <p:nvPr>
            <p:ph type="title"/>
          </p:nvPr>
        </p:nvSpPr>
        <p:spPr>
          <a:xfrm>
            <a:off x="3879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7" name="Google Shape;37;p7"/>
          <p:cNvSpPr txBox="1">
            <a:spLocks noGrp="1"/>
          </p:cNvSpPr>
          <p:nvPr>
            <p:ph type="body" idx="1"/>
          </p:nvPr>
        </p:nvSpPr>
        <p:spPr>
          <a:xfrm>
            <a:off x="387900" y="1594025"/>
            <a:ext cx="2808000" cy="26811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8" name="Google Shape;38;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9"/>
        <p:cNvGrpSpPr/>
        <p:nvPr/>
      </p:nvGrpSpPr>
      <p:grpSpPr>
        <a:xfrm>
          <a:off x="0" y="0"/>
          <a:ext cx="0" cy="0"/>
          <a:chOff x="0" y="0"/>
          <a:chExt cx="0" cy="0"/>
        </a:xfrm>
      </p:grpSpPr>
      <p:sp>
        <p:nvSpPr>
          <p:cNvPr id="40" name="Google Shape;40;p8"/>
          <p:cNvSpPr txBox="1">
            <a:spLocks noGrp="1"/>
          </p:cNvSpPr>
          <p:nvPr>
            <p:ph type="title"/>
          </p:nvPr>
        </p:nvSpPr>
        <p:spPr>
          <a:xfrm>
            <a:off x="490250" y="526350"/>
            <a:ext cx="56187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41" name="Google Shape;41;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2"/>
        <p:cNvGrpSpPr/>
        <p:nvPr/>
      </p:nvGrpSpPr>
      <p:grpSpPr>
        <a:xfrm>
          <a:off x="0" y="0"/>
          <a:ext cx="0" cy="0"/>
          <a:chOff x="0" y="0"/>
          <a:chExt cx="0" cy="0"/>
        </a:xfrm>
      </p:grpSpPr>
      <p:sp>
        <p:nvSpPr>
          <p:cNvPr id="43" name="Google Shape;43;p9"/>
          <p:cNvSpPr/>
          <p:nvPr/>
        </p:nvSpPr>
        <p:spPr>
          <a:xfrm>
            <a:off x="4572000" y="-7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4" name="Google Shape;44;p9"/>
          <p:cNvCxnSpPr/>
          <p:nvPr/>
        </p:nvCxnSpPr>
        <p:spPr>
          <a:xfrm>
            <a:off x="5029675" y="4495503"/>
            <a:ext cx="540900" cy="0"/>
          </a:xfrm>
          <a:prstGeom prst="straightConnector1">
            <a:avLst/>
          </a:prstGeom>
          <a:noFill/>
          <a:ln w="38100" cap="flat" cmpd="sng">
            <a:solidFill>
              <a:schemeClr val="accent5"/>
            </a:solidFill>
            <a:prstDash val="solid"/>
            <a:round/>
            <a:headEnd type="none" w="sm" len="sm"/>
            <a:tailEnd type="none" w="sm" len="sm"/>
          </a:ln>
        </p:spPr>
      </p:cxnSp>
      <p:sp>
        <p:nvSpPr>
          <p:cNvPr id="45" name="Google Shape;45;p9"/>
          <p:cNvSpPr txBox="1">
            <a:spLocks noGrp="1"/>
          </p:cNvSpPr>
          <p:nvPr>
            <p:ph type="title"/>
          </p:nvPr>
        </p:nvSpPr>
        <p:spPr>
          <a:xfrm>
            <a:off x="265500" y="1209075"/>
            <a:ext cx="4045200" cy="1506300"/>
          </a:xfrm>
          <a:prstGeom prst="rect">
            <a:avLst/>
          </a:prstGeom>
        </p:spPr>
        <p:txBody>
          <a:bodyPr spcFirstLastPara="1" wrap="square" lIns="91425" tIns="91425" rIns="91425" bIns="91425" anchor="b" anchorCtr="0">
            <a:norm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a:endParaRPr/>
          </a:p>
        </p:txBody>
      </p:sp>
      <p:sp>
        <p:nvSpPr>
          <p:cNvPr id="46" name="Google Shape;46;p9"/>
          <p:cNvSpPr txBox="1">
            <a:spLocks noGrp="1"/>
          </p:cNvSpPr>
          <p:nvPr>
            <p:ph type="subTitle" idx="1"/>
          </p:nvPr>
        </p:nvSpPr>
        <p:spPr>
          <a:xfrm>
            <a:off x="265500" y="2769001"/>
            <a:ext cx="4045200" cy="13455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a:endParaRPr/>
          </a:p>
        </p:txBody>
      </p:sp>
      <p:sp>
        <p:nvSpPr>
          <p:cNvPr id="47" name="Google Shape;47;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8" name="Google Shape;48;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9"/>
        <p:cNvGrpSpPr/>
        <p:nvPr/>
      </p:nvGrpSpPr>
      <p:grpSpPr>
        <a:xfrm>
          <a:off x="0" y="0"/>
          <a:ext cx="0" cy="0"/>
          <a:chOff x="0" y="0"/>
          <a:chExt cx="0" cy="0"/>
        </a:xfrm>
      </p:grpSpPr>
      <p:sp>
        <p:nvSpPr>
          <p:cNvPr id="50" name="Google Shape;50;p10"/>
          <p:cNvSpPr txBox="1">
            <a:spLocks noGrp="1"/>
          </p:cNvSpPr>
          <p:nvPr>
            <p:ph type="body" idx="1"/>
          </p:nvPr>
        </p:nvSpPr>
        <p:spPr>
          <a:xfrm>
            <a:off x="319500" y="4233725"/>
            <a:ext cx="5998800" cy="598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a:endParaRPr/>
          </a:p>
        </p:txBody>
      </p:sp>
      <p:sp>
        <p:nvSpPr>
          <p:cNvPr id="51" name="Google Shape;51;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arina">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87900" y="458025"/>
            <a:ext cx="8368200" cy="686100"/>
          </a:xfrm>
          <a:prstGeom prst="rect">
            <a:avLst/>
          </a:prstGeom>
          <a:noFill/>
          <a:ln>
            <a:noFill/>
          </a:ln>
        </p:spPr>
        <p:txBody>
          <a:bodyPr spcFirstLastPara="1" wrap="square" lIns="91425" tIns="91425" rIns="91425" bIns="91425" anchor="b" anchorCtr="0">
            <a:normAutofit/>
          </a:bodyPr>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a:endParaRPr/>
          </a:p>
        </p:txBody>
      </p:sp>
      <p:sp>
        <p:nvSpPr>
          <p:cNvPr id="7" name="Google Shape;7;p1"/>
          <p:cNvSpPr txBox="1">
            <a:spLocks noGrp="1"/>
          </p:cNvSpPr>
          <p:nvPr>
            <p:ph type="body" idx="1"/>
          </p:nvPr>
        </p:nvSpPr>
        <p:spPr>
          <a:xfrm>
            <a:off x="387900" y="1489824"/>
            <a:ext cx="8368200" cy="30789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marL="914400" lvl="1" indent="-3175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2pPr>
            <a:lvl3pPr marL="1371600" lvl="2" indent="-3175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3pPr>
            <a:lvl4pPr marL="1828800" lvl="3" indent="-3175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4pPr>
            <a:lvl5pPr marL="2286000" lvl="4" indent="-3175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5pPr>
            <a:lvl6pPr marL="2743200" lvl="5" indent="-3175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6pPr>
            <a:lvl7pPr marL="3200400" lvl="6" indent="-3175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7pPr>
            <a:lvl8pPr marL="3657600" lvl="7" indent="-3175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8pPr>
            <a:lvl9pPr marL="4114800" lvl="8" indent="-3175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13"/>
          <p:cNvSpPr txBox="1">
            <a:spLocks noGrp="1"/>
          </p:cNvSpPr>
          <p:nvPr>
            <p:ph type="ctrTitle"/>
          </p:nvPr>
        </p:nvSpPr>
        <p:spPr>
          <a:xfrm>
            <a:off x="1680302" y="1188925"/>
            <a:ext cx="5783400" cy="14574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US" dirty="0"/>
              <a:t>Hope College</a:t>
            </a:r>
            <a:br>
              <a:rPr lang="en-US" dirty="0"/>
            </a:br>
            <a:r>
              <a:rPr lang="en" dirty="0"/>
              <a:t>GPP Fall 2021 Training</a:t>
            </a:r>
            <a:endParaRPr dirty="0"/>
          </a:p>
        </p:txBody>
      </p:sp>
      <p:sp>
        <p:nvSpPr>
          <p:cNvPr id="64" name="Google Shape;64;p13"/>
          <p:cNvSpPr txBox="1">
            <a:spLocks noGrp="1"/>
          </p:cNvSpPr>
          <p:nvPr>
            <p:ph type="subTitle" idx="1"/>
          </p:nvPr>
        </p:nvSpPr>
        <p:spPr>
          <a:xfrm>
            <a:off x="1680302" y="3049450"/>
            <a:ext cx="5783400" cy="9090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sz="2500">
                <a:solidFill>
                  <a:srgbClr val="93C47D"/>
                </a:solidFill>
              </a:rPr>
              <a:t>A focus on the Hearings Process</a:t>
            </a:r>
            <a:endParaRPr sz="2500">
              <a:solidFill>
                <a:srgbClr val="93C47D"/>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14"/>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t>Updates</a:t>
            </a:r>
            <a:endParaRPr/>
          </a:p>
        </p:txBody>
      </p:sp>
      <p:sp>
        <p:nvSpPr>
          <p:cNvPr id="70" name="Google Shape;70;p14"/>
          <p:cNvSpPr txBox="1">
            <a:spLocks noGrp="1"/>
          </p:cNvSpPr>
          <p:nvPr>
            <p:ph type="body" idx="1"/>
          </p:nvPr>
        </p:nvSpPr>
        <p:spPr>
          <a:xfrm>
            <a:off x="387900" y="1528849"/>
            <a:ext cx="8368200" cy="3078900"/>
          </a:xfrm>
          <a:prstGeom prst="rect">
            <a:avLst/>
          </a:prstGeom>
        </p:spPr>
        <p:txBody>
          <a:bodyPr spcFirstLastPara="1" wrap="square" lIns="91425" tIns="91425" rIns="91425" bIns="91425" anchor="t" anchorCtr="0">
            <a:normAutofit fontScale="62500" lnSpcReduction="10000"/>
          </a:bodyPr>
          <a:lstStyle/>
          <a:p>
            <a:pPr marL="0" lvl="0" indent="0" algn="l" rtl="0">
              <a:spcBef>
                <a:spcPts val="0"/>
              </a:spcBef>
              <a:spcAft>
                <a:spcPts val="0"/>
              </a:spcAft>
              <a:buNone/>
            </a:pPr>
            <a:endParaRPr sz="1500">
              <a:solidFill>
                <a:srgbClr val="000000"/>
              </a:solidFill>
              <a:highlight>
                <a:schemeClr val="dk1"/>
              </a:highlight>
              <a:latin typeface="Arial"/>
              <a:ea typeface="Arial"/>
              <a:cs typeface="Arial"/>
              <a:sym typeface="Arial"/>
            </a:endParaRPr>
          </a:p>
          <a:p>
            <a:pPr marL="457200" lvl="0" indent="0" algn="l" rtl="0">
              <a:spcBef>
                <a:spcPts val="0"/>
              </a:spcBef>
              <a:spcAft>
                <a:spcPts val="0"/>
              </a:spcAft>
              <a:buNone/>
            </a:pPr>
            <a:r>
              <a:rPr lang="en" sz="3882">
                <a:solidFill>
                  <a:srgbClr val="FFFFFF"/>
                </a:solidFill>
                <a:latin typeface="Arial"/>
                <a:ea typeface="Arial"/>
                <a:cs typeface="Arial"/>
                <a:sym typeface="Arial"/>
              </a:rPr>
              <a:t>Office Title Change</a:t>
            </a:r>
            <a:endParaRPr sz="3882">
              <a:solidFill>
                <a:srgbClr val="FFFFFF"/>
              </a:solidFill>
              <a:latin typeface="Arial"/>
              <a:ea typeface="Arial"/>
              <a:cs typeface="Arial"/>
              <a:sym typeface="Arial"/>
            </a:endParaRPr>
          </a:p>
          <a:p>
            <a:pPr marL="457200" lvl="0" indent="0" algn="l" rtl="0">
              <a:spcBef>
                <a:spcPts val="0"/>
              </a:spcBef>
              <a:spcAft>
                <a:spcPts val="0"/>
              </a:spcAft>
              <a:buNone/>
            </a:pPr>
            <a:r>
              <a:rPr lang="en" sz="3882">
                <a:solidFill>
                  <a:srgbClr val="FFFFFF"/>
                </a:solidFill>
                <a:latin typeface="Arial"/>
                <a:ea typeface="Arial"/>
                <a:cs typeface="Arial"/>
                <a:sym typeface="Arial"/>
              </a:rPr>
              <a:t>Addition of Lyonel to the Team / Restructure</a:t>
            </a:r>
            <a:endParaRPr sz="3882">
              <a:solidFill>
                <a:srgbClr val="FFFFFF"/>
              </a:solidFill>
              <a:latin typeface="Arial"/>
              <a:ea typeface="Arial"/>
              <a:cs typeface="Arial"/>
              <a:sym typeface="Arial"/>
            </a:endParaRPr>
          </a:p>
          <a:p>
            <a:pPr marL="0" lvl="0" indent="457200" algn="l" rtl="0">
              <a:spcBef>
                <a:spcPts val="0"/>
              </a:spcBef>
              <a:spcAft>
                <a:spcPts val="0"/>
              </a:spcAft>
              <a:buNone/>
            </a:pPr>
            <a:r>
              <a:rPr lang="en" sz="3882">
                <a:solidFill>
                  <a:srgbClr val="FFFFFF"/>
                </a:solidFill>
                <a:latin typeface="Arial"/>
                <a:ea typeface="Arial"/>
                <a:cs typeface="Arial"/>
                <a:sym typeface="Arial"/>
              </a:rPr>
              <a:t>Team Member changes</a:t>
            </a:r>
            <a:endParaRPr sz="3882">
              <a:solidFill>
                <a:srgbClr val="FFFFFF"/>
              </a:solidFill>
              <a:latin typeface="Arial"/>
              <a:ea typeface="Arial"/>
              <a:cs typeface="Arial"/>
              <a:sym typeface="Arial"/>
            </a:endParaRPr>
          </a:p>
          <a:p>
            <a:pPr marL="457200" lvl="0" indent="0" algn="l" rtl="0">
              <a:spcBef>
                <a:spcPts val="0"/>
              </a:spcBef>
              <a:spcAft>
                <a:spcPts val="0"/>
              </a:spcAft>
              <a:buNone/>
            </a:pPr>
            <a:r>
              <a:rPr lang="en" sz="3882">
                <a:solidFill>
                  <a:srgbClr val="FFFFFF"/>
                </a:solidFill>
                <a:latin typeface="Arial"/>
                <a:ea typeface="Arial"/>
                <a:cs typeface="Arial"/>
                <a:sym typeface="Arial"/>
              </a:rPr>
              <a:t>Review of Interim Policy</a:t>
            </a:r>
            <a:endParaRPr sz="3882">
              <a:solidFill>
                <a:srgbClr val="FFFFFF"/>
              </a:solidFill>
              <a:latin typeface="Arial"/>
              <a:ea typeface="Arial"/>
              <a:cs typeface="Arial"/>
              <a:sym typeface="Arial"/>
            </a:endParaRPr>
          </a:p>
          <a:p>
            <a:pPr marL="457200" lvl="0" indent="0" algn="l" rtl="0">
              <a:spcBef>
                <a:spcPts val="0"/>
              </a:spcBef>
              <a:spcAft>
                <a:spcPts val="0"/>
              </a:spcAft>
              <a:buNone/>
            </a:pPr>
            <a:endParaRPr sz="2458">
              <a:solidFill>
                <a:srgbClr val="000000"/>
              </a:solidFill>
              <a:latin typeface="Arial"/>
              <a:ea typeface="Arial"/>
              <a:cs typeface="Arial"/>
              <a:sym typeface="Arial"/>
            </a:endParaRPr>
          </a:p>
          <a:p>
            <a:pPr marL="457200" lvl="0" indent="0" algn="l" rtl="0">
              <a:spcBef>
                <a:spcPts val="0"/>
              </a:spcBef>
              <a:spcAft>
                <a:spcPts val="0"/>
              </a:spcAft>
              <a:buNone/>
            </a:pPr>
            <a:endParaRPr sz="1500">
              <a:solidFill>
                <a:srgbClr val="000000"/>
              </a:solidFill>
              <a:latin typeface="Arial"/>
              <a:ea typeface="Arial"/>
              <a:cs typeface="Arial"/>
              <a:sym typeface="Arial"/>
            </a:endParaRPr>
          </a:p>
          <a:p>
            <a:pPr marL="457200" lvl="0" indent="0" algn="l" rtl="0">
              <a:spcBef>
                <a:spcPts val="0"/>
              </a:spcBef>
              <a:spcAft>
                <a:spcPts val="0"/>
              </a:spcAft>
              <a:buNone/>
            </a:pPr>
            <a:endParaRPr sz="1500">
              <a:solidFill>
                <a:srgbClr val="000000"/>
              </a:solidFill>
              <a:latin typeface="Arial"/>
              <a:ea typeface="Arial"/>
              <a:cs typeface="Arial"/>
              <a:sym typeface="Arial"/>
            </a:endParaRPr>
          </a:p>
          <a:p>
            <a:pPr marL="457200" lvl="0" indent="0" algn="l" rtl="0">
              <a:spcBef>
                <a:spcPts val="0"/>
              </a:spcBef>
              <a:spcAft>
                <a:spcPts val="0"/>
              </a:spcAft>
              <a:buNone/>
            </a:pPr>
            <a:endParaRPr sz="1500">
              <a:solidFill>
                <a:srgbClr val="000000"/>
              </a:solidFill>
              <a:latin typeface="Arial"/>
              <a:ea typeface="Arial"/>
              <a:cs typeface="Arial"/>
              <a:sym typeface="Arial"/>
            </a:endParaRPr>
          </a:p>
          <a:p>
            <a:pPr marL="457200" lvl="0" indent="0" algn="l" rtl="0">
              <a:spcBef>
                <a:spcPts val="0"/>
              </a:spcBef>
              <a:spcAft>
                <a:spcPts val="0"/>
              </a:spcAft>
              <a:buNone/>
            </a:pPr>
            <a:endParaRPr sz="1500">
              <a:solidFill>
                <a:srgbClr val="000000"/>
              </a:solidFill>
              <a:latin typeface="Arial"/>
              <a:ea typeface="Arial"/>
              <a:cs typeface="Arial"/>
              <a:sym typeface="Arial"/>
            </a:endParaRPr>
          </a:p>
          <a:p>
            <a:pPr marL="457200" lvl="0" indent="0" algn="l" rtl="0">
              <a:spcBef>
                <a:spcPts val="0"/>
              </a:spcBef>
              <a:spcAft>
                <a:spcPts val="0"/>
              </a:spcAft>
              <a:buNone/>
            </a:pPr>
            <a:endParaRPr sz="1500">
              <a:solidFill>
                <a:srgbClr val="000000"/>
              </a:solidFill>
              <a:latin typeface="Arial"/>
              <a:ea typeface="Arial"/>
              <a:cs typeface="Arial"/>
              <a:sym typeface="Arial"/>
            </a:endParaRPr>
          </a:p>
          <a:p>
            <a:pPr marL="0" lvl="0" indent="0" algn="l" rtl="0">
              <a:spcBef>
                <a:spcPts val="0"/>
              </a:spcBef>
              <a:spcAft>
                <a:spcPts val="120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5"/>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sz="3300"/>
              <a:t>Roundtable Discussion</a:t>
            </a:r>
            <a:endParaRPr sz="3300"/>
          </a:p>
        </p:txBody>
      </p:sp>
      <p:sp>
        <p:nvSpPr>
          <p:cNvPr id="76" name="Google Shape;76;p15"/>
          <p:cNvSpPr txBox="1">
            <a:spLocks noGrp="1"/>
          </p:cNvSpPr>
          <p:nvPr>
            <p:ph type="body" idx="1"/>
          </p:nvPr>
        </p:nvSpPr>
        <p:spPr>
          <a:xfrm>
            <a:off x="387900" y="1489824"/>
            <a:ext cx="8368200" cy="3078900"/>
          </a:xfrm>
          <a:prstGeom prst="rect">
            <a:avLst/>
          </a:prstGeom>
        </p:spPr>
        <p:txBody>
          <a:bodyPr spcFirstLastPara="1" wrap="square" lIns="91425" tIns="91425" rIns="91425" bIns="91425" anchor="t" anchorCtr="0">
            <a:normAutofit fontScale="55000" lnSpcReduction="10000"/>
          </a:bodyPr>
          <a:lstStyle/>
          <a:p>
            <a:pPr marL="0" lvl="0" indent="0" algn="ctr" rtl="0">
              <a:spcBef>
                <a:spcPts val="0"/>
              </a:spcBef>
              <a:spcAft>
                <a:spcPts val="0"/>
              </a:spcAft>
              <a:buNone/>
            </a:pPr>
            <a:r>
              <a:rPr lang="en" sz="2792"/>
              <a:t>2020-2021 Hearings</a:t>
            </a:r>
            <a:endParaRPr sz="2792"/>
          </a:p>
          <a:p>
            <a:pPr marL="0" lvl="0" indent="0" algn="l" rtl="0">
              <a:spcBef>
                <a:spcPts val="1200"/>
              </a:spcBef>
              <a:spcAft>
                <a:spcPts val="0"/>
              </a:spcAft>
              <a:buNone/>
            </a:pPr>
            <a:r>
              <a:rPr lang="en" sz="2621"/>
              <a:t>Observations</a:t>
            </a:r>
            <a:endParaRPr sz="2621"/>
          </a:p>
          <a:p>
            <a:pPr marL="0" lvl="0" indent="0" algn="l" rtl="0">
              <a:spcBef>
                <a:spcPts val="1200"/>
              </a:spcBef>
              <a:spcAft>
                <a:spcPts val="0"/>
              </a:spcAft>
              <a:buNone/>
            </a:pPr>
            <a:r>
              <a:rPr lang="en" sz="2621"/>
              <a:t>Questions</a:t>
            </a:r>
            <a:endParaRPr sz="2621"/>
          </a:p>
          <a:p>
            <a:pPr marL="0" lvl="0" indent="0" algn="l" rtl="0">
              <a:spcBef>
                <a:spcPts val="1200"/>
              </a:spcBef>
              <a:spcAft>
                <a:spcPts val="0"/>
              </a:spcAft>
              <a:buNone/>
            </a:pPr>
            <a:r>
              <a:rPr lang="en" sz="2621"/>
              <a:t>Concerns/Frustrations</a:t>
            </a:r>
            <a:endParaRPr sz="2621"/>
          </a:p>
          <a:p>
            <a:pPr marL="0" lvl="0" indent="0" algn="l" rtl="0">
              <a:spcBef>
                <a:spcPts val="1200"/>
              </a:spcBef>
              <a:spcAft>
                <a:spcPts val="0"/>
              </a:spcAft>
              <a:buNone/>
            </a:pPr>
            <a:r>
              <a:rPr lang="en" sz="2621"/>
              <a:t>	What went well?</a:t>
            </a:r>
            <a:endParaRPr sz="2621"/>
          </a:p>
          <a:p>
            <a:pPr marL="0" lvl="0" indent="457200" algn="l" rtl="0">
              <a:spcBef>
                <a:spcPts val="1200"/>
              </a:spcBef>
              <a:spcAft>
                <a:spcPts val="0"/>
              </a:spcAft>
              <a:buNone/>
            </a:pPr>
            <a:r>
              <a:rPr lang="en" sz="2621"/>
              <a:t>Expectations? Where do you feel improvements are needed?</a:t>
            </a:r>
            <a:endParaRPr sz="2621"/>
          </a:p>
          <a:p>
            <a:pPr marL="0" lvl="0" indent="457200" algn="l" rtl="0">
              <a:spcBef>
                <a:spcPts val="1200"/>
              </a:spcBef>
              <a:spcAft>
                <a:spcPts val="0"/>
              </a:spcAft>
              <a:buNone/>
            </a:pPr>
            <a:r>
              <a:rPr lang="en" sz="2621"/>
              <a:t>How prepared did you feel?</a:t>
            </a:r>
            <a:endParaRPr sz="2621"/>
          </a:p>
          <a:p>
            <a:pPr marL="0" lvl="0" indent="0" algn="l" rtl="0">
              <a:spcBef>
                <a:spcPts val="1200"/>
              </a:spcBef>
              <a:spcAft>
                <a:spcPts val="120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6"/>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t>What’s New</a:t>
            </a:r>
            <a:endParaRPr/>
          </a:p>
        </p:txBody>
      </p:sp>
      <p:sp>
        <p:nvSpPr>
          <p:cNvPr id="82" name="Google Shape;82;p16"/>
          <p:cNvSpPr txBox="1">
            <a:spLocks noGrp="1"/>
          </p:cNvSpPr>
          <p:nvPr>
            <p:ph type="body" idx="1"/>
          </p:nvPr>
        </p:nvSpPr>
        <p:spPr>
          <a:xfrm>
            <a:off x="387900" y="1489824"/>
            <a:ext cx="8368200" cy="3078900"/>
          </a:xfrm>
          <a:prstGeom prst="rect">
            <a:avLst/>
          </a:prstGeom>
        </p:spPr>
        <p:txBody>
          <a:bodyPr spcFirstLastPara="1" wrap="square" lIns="91425" tIns="91425" rIns="91425" bIns="91425" anchor="t" anchorCtr="0">
            <a:normAutofit fontScale="92500" lnSpcReduction="20000"/>
          </a:bodyPr>
          <a:lstStyle/>
          <a:p>
            <a:pPr marL="0" lvl="0" indent="0" algn="l" rtl="0">
              <a:spcBef>
                <a:spcPts val="0"/>
              </a:spcBef>
              <a:spcAft>
                <a:spcPts val="0"/>
              </a:spcAft>
              <a:buNone/>
            </a:pPr>
            <a:r>
              <a:rPr lang="en"/>
              <a:t>Hearing Outline and Script for our process</a:t>
            </a:r>
            <a:endParaRPr/>
          </a:p>
          <a:p>
            <a:pPr marL="0" lvl="0" indent="0" algn="l" rtl="0">
              <a:spcBef>
                <a:spcPts val="1200"/>
              </a:spcBef>
              <a:spcAft>
                <a:spcPts val="0"/>
              </a:spcAft>
              <a:buNone/>
            </a:pPr>
            <a:endParaRPr/>
          </a:p>
          <a:p>
            <a:pPr marL="457200" lvl="0" indent="-334327" algn="l" rtl="0">
              <a:spcBef>
                <a:spcPts val="1200"/>
              </a:spcBef>
              <a:spcAft>
                <a:spcPts val="0"/>
              </a:spcAft>
              <a:buSzPct val="100000"/>
              <a:buChar char="●"/>
            </a:pPr>
            <a:r>
              <a:rPr lang="en"/>
              <a:t>Elimination of opening statements by parties.</a:t>
            </a:r>
            <a:endParaRPr/>
          </a:p>
          <a:p>
            <a:pPr marL="457200" lvl="0" indent="-334327" algn="l" rtl="0">
              <a:spcBef>
                <a:spcPts val="0"/>
              </a:spcBef>
              <a:spcAft>
                <a:spcPts val="0"/>
              </a:spcAft>
              <a:buSzPct val="100000"/>
              <a:buChar char="●"/>
            </a:pPr>
            <a:r>
              <a:rPr lang="en"/>
              <a:t>Opening statements replaced with Overview of case presented by investigator.</a:t>
            </a:r>
            <a:endParaRPr/>
          </a:p>
          <a:p>
            <a:pPr marL="457200" lvl="0" indent="-334327" algn="l" rtl="0">
              <a:spcBef>
                <a:spcPts val="0"/>
              </a:spcBef>
              <a:spcAft>
                <a:spcPts val="0"/>
              </a:spcAft>
              <a:buSzPct val="100000"/>
              <a:buChar char="●"/>
            </a:pPr>
            <a:r>
              <a:rPr lang="en"/>
              <a:t>Parties still have space to share the core concepts of their experience related to the case (likely focused on what the parties don’t agree on - what they want to hearing panel to know)</a:t>
            </a:r>
            <a:endParaRPr/>
          </a:p>
          <a:p>
            <a:pPr marL="457200" lvl="0" indent="-334327" algn="l" rtl="0">
              <a:spcBef>
                <a:spcPts val="0"/>
              </a:spcBef>
              <a:spcAft>
                <a:spcPts val="0"/>
              </a:spcAft>
              <a:buSzPct val="100000"/>
              <a:buChar char="●"/>
            </a:pPr>
            <a:r>
              <a:rPr lang="en"/>
              <a:t>Direct Examination </a:t>
            </a:r>
            <a:endParaRPr/>
          </a:p>
          <a:p>
            <a:pPr marL="457200" lvl="0" indent="-334327" algn="l" rtl="0">
              <a:spcBef>
                <a:spcPts val="0"/>
              </a:spcBef>
              <a:spcAft>
                <a:spcPts val="0"/>
              </a:spcAft>
              <a:buSzPct val="100000"/>
              <a:buChar char="●"/>
            </a:pPr>
            <a:r>
              <a:rPr lang="en"/>
              <a:t>Minor modifications to order of information presented.</a:t>
            </a:r>
            <a:endParaRPr/>
          </a:p>
          <a:p>
            <a:pPr marL="0" lvl="0" indent="0" algn="l" rtl="0">
              <a:spcBef>
                <a:spcPts val="1200"/>
              </a:spcBef>
              <a:spcAft>
                <a:spcPts val="120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7"/>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t>Role of Advisor in Hearings</a:t>
            </a:r>
            <a:endParaRPr/>
          </a:p>
        </p:txBody>
      </p:sp>
      <p:sp>
        <p:nvSpPr>
          <p:cNvPr id="88" name="Google Shape;88;p17"/>
          <p:cNvSpPr txBox="1">
            <a:spLocks noGrp="1"/>
          </p:cNvSpPr>
          <p:nvPr>
            <p:ph type="body" idx="1"/>
          </p:nvPr>
        </p:nvSpPr>
        <p:spPr>
          <a:xfrm>
            <a:off x="387900" y="1489824"/>
            <a:ext cx="8368200" cy="3078900"/>
          </a:xfrm>
          <a:prstGeom prst="rect">
            <a:avLst/>
          </a:prstGeom>
        </p:spPr>
        <p:txBody>
          <a:bodyPr spcFirstLastPara="1" wrap="square" lIns="91425" tIns="91425" rIns="91425" bIns="91425" anchor="t" anchorCtr="0">
            <a:noAutofit/>
          </a:bodyPr>
          <a:lstStyle/>
          <a:p>
            <a:pPr marL="457200" lvl="0" indent="-349250" algn="l" rtl="0">
              <a:lnSpc>
                <a:spcPct val="95000"/>
              </a:lnSpc>
              <a:spcBef>
                <a:spcPts val="0"/>
              </a:spcBef>
              <a:spcAft>
                <a:spcPts val="0"/>
              </a:spcAft>
              <a:buClr>
                <a:srgbClr val="FFFFFF"/>
              </a:buClr>
              <a:buSzPts val="1900"/>
              <a:buFont typeface="Arial"/>
              <a:buChar char="●"/>
            </a:pPr>
            <a:r>
              <a:rPr lang="en" sz="1900" u="sng">
                <a:solidFill>
                  <a:srgbClr val="FFFFFF"/>
                </a:solidFill>
                <a:latin typeface="Arial"/>
                <a:ea typeface="Arial"/>
                <a:cs typeface="Arial"/>
                <a:sym typeface="Arial"/>
              </a:rPr>
              <a:t>Advisor’s play an Important role to train their advisee in the entire process and expectations involved.</a:t>
            </a:r>
            <a:endParaRPr sz="1900" u="sng">
              <a:solidFill>
                <a:srgbClr val="FFFFFF"/>
              </a:solidFill>
              <a:latin typeface="Arial"/>
              <a:ea typeface="Arial"/>
              <a:cs typeface="Arial"/>
              <a:sym typeface="Arial"/>
            </a:endParaRPr>
          </a:p>
          <a:p>
            <a:pPr marL="457200" lvl="0" indent="-349250" algn="l" rtl="0">
              <a:lnSpc>
                <a:spcPct val="95000"/>
              </a:lnSpc>
              <a:spcBef>
                <a:spcPts val="0"/>
              </a:spcBef>
              <a:spcAft>
                <a:spcPts val="0"/>
              </a:spcAft>
              <a:buClr>
                <a:srgbClr val="FFFFFF"/>
              </a:buClr>
              <a:buSzPts val="1900"/>
              <a:buFont typeface="Arial"/>
              <a:buChar char="●"/>
            </a:pPr>
            <a:r>
              <a:rPr lang="en" sz="1900">
                <a:solidFill>
                  <a:srgbClr val="FFFFFF"/>
                </a:solidFill>
                <a:latin typeface="Arial"/>
                <a:ea typeface="Arial"/>
                <a:cs typeface="Arial"/>
                <a:sym typeface="Arial"/>
              </a:rPr>
              <a:t>Direct Examination of own advisee.</a:t>
            </a:r>
            <a:endParaRPr sz="1900">
              <a:solidFill>
                <a:srgbClr val="FFFFFF"/>
              </a:solidFill>
              <a:latin typeface="Arial"/>
              <a:ea typeface="Arial"/>
              <a:cs typeface="Arial"/>
              <a:sym typeface="Arial"/>
            </a:endParaRPr>
          </a:p>
          <a:p>
            <a:pPr marL="457200" lvl="0" indent="-349250" algn="l" rtl="0">
              <a:lnSpc>
                <a:spcPct val="95000"/>
              </a:lnSpc>
              <a:spcBef>
                <a:spcPts val="0"/>
              </a:spcBef>
              <a:spcAft>
                <a:spcPts val="0"/>
              </a:spcAft>
              <a:buClr>
                <a:srgbClr val="FFFFFF"/>
              </a:buClr>
              <a:buSzPts val="1900"/>
              <a:buFont typeface="Arial"/>
              <a:buChar char="●"/>
            </a:pPr>
            <a:r>
              <a:rPr lang="en" sz="1900">
                <a:solidFill>
                  <a:srgbClr val="FFFFFF"/>
                </a:solidFill>
                <a:latin typeface="Arial"/>
                <a:ea typeface="Arial"/>
                <a:cs typeface="Arial"/>
                <a:sym typeface="Arial"/>
              </a:rPr>
              <a:t>Advisors are to ask the other party and any witnesses all relevant questions and follow-up questions, including those challenging credibility. This is the cross examination.</a:t>
            </a:r>
            <a:endParaRPr sz="1900">
              <a:solidFill>
                <a:srgbClr val="FFFFFF"/>
              </a:solidFill>
              <a:latin typeface="Arial"/>
              <a:ea typeface="Arial"/>
              <a:cs typeface="Arial"/>
              <a:sym typeface="Arial"/>
            </a:endParaRPr>
          </a:p>
          <a:p>
            <a:pPr marL="457200" lvl="0" indent="-349250" algn="l" rtl="0">
              <a:lnSpc>
                <a:spcPct val="95000"/>
              </a:lnSpc>
              <a:spcBef>
                <a:spcPts val="0"/>
              </a:spcBef>
              <a:spcAft>
                <a:spcPts val="0"/>
              </a:spcAft>
              <a:buClr>
                <a:srgbClr val="FFFFFF"/>
              </a:buClr>
              <a:buSzPts val="1900"/>
              <a:buFont typeface="Arial"/>
              <a:buChar char="●"/>
            </a:pPr>
            <a:r>
              <a:rPr lang="en" sz="1900">
                <a:solidFill>
                  <a:srgbClr val="FFFFFF"/>
                </a:solidFill>
                <a:latin typeface="Arial"/>
                <a:ea typeface="Arial"/>
                <a:cs typeface="Arial"/>
                <a:sym typeface="Arial"/>
              </a:rPr>
              <a:t>The duty to cross-examine need not mean more than relaying that party’s questions to the other parties and witnesses. The questions must be considered relevant (as deemed by the chair).</a:t>
            </a:r>
            <a:endParaRPr sz="1900">
              <a:solidFill>
                <a:srgbClr val="FFFFFF"/>
              </a:solidFill>
              <a:latin typeface="Arial"/>
              <a:ea typeface="Arial"/>
              <a:cs typeface="Arial"/>
              <a:sym typeface="Arial"/>
            </a:endParaRPr>
          </a:p>
          <a:p>
            <a:pPr marL="457200" lvl="0" indent="-349250" algn="l" rtl="0">
              <a:lnSpc>
                <a:spcPct val="95000"/>
              </a:lnSpc>
              <a:spcBef>
                <a:spcPts val="0"/>
              </a:spcBef>
              <a:spcAft>
                <a:spcPts val="0"/>
              </a:spcAft>
              <a:buClr>
                <a:srgbClr val="FFFFFF"/>
              </a:buClr>
              <a:buSzPts val="1900"/>
              <a:buFont typeface="Arial"/>
              <a:buChar char="●"/>
            </a:pPr>
            <a:r>
              <a:rPr lang="en" sz="1900">
                <a:solidFill>
                  <a:srgbClr val="FFFFFF"/>
                </a:solidFill>
                <a:latin typeface="Arial"/>
                <a:ea typeface="Arial"/>
                <a:cs typeface="Arial"/>
                <a:sym typeface="Arial"/>
              </a:rPr>
              <a:t>Train Advisee to come up with the relevant questions for the cross examination, see them through this part to help state their case.</a:t>
            </a:r>
            <a:endParaRPr sz="1900">
              <a:solidFill>
                <a:srgbClr val="FFFFFF"/>
              </a:solidFill>
              <a:latin typeface="Arial"/>
              <a:ea typeface="Arial"/>
              <a:cs typeface="Arial"/>
              <a:sym typeface="Arial"/>
            </a:endParaRPr>
          </a:p>
          <a:p>
            <a:pPr marL="457200" lvl="0" indent="0" algn="l" rtl="0">
              <a:lnSpc>
                <a:spcPct val="95000"/>
              </a:lnSpc>
              <a:spcBef>
                <a:spcPts val="0"/>
              </a:spcBef>
              <a:spcAft>
                <a:spcPts val="0"/>
              </a:spcAft>
              <a:buNone/>
            </a:pPr>
            <a:endParaRPr>
              <a:solidFill>
                <a:srgbClr val="FFFFFF"/>
              </a:solidFill>
              <a:latin typeface="Arial"/>
              <a:ea typeface="Arial"/>
              <a:cs typeface="Arial"/>
              <a:sym typeface="Arial"/>
            </a:endParaRPr>
          </a:p>
          <a:p>
            <a:pPr marL="0" lvl="0" indent="0" algn="l" rtl="0">
              <a:lnSpc>
                <a:spcPct val="95000"/>
              </a:lnSpc>
              <a:spcBef>
                <a:spcPts val="0"/>
              </a:spcBef>
              <a:spcAft>
                <a:spcPts val="120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8"/>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t>Role of Advisor in Hearings</a:t>
            </a:r>
            <a:endParaRPr/>
          </a:p>
        </p:txBody>
      </p:sp>
      <p:sp>
        <p:nvSpPr>
          <p:cNvPr id="94" name="Google Shape;94;p18"/>
          <p:cNvSpPr txBox="1">
            <a:spLocks noGrp="1"/>
          </p:cNvSpPr>
          <p:nvPr>
            <p:ph type="body" idx="1"/>
          </p:nvPr>
        </p:nvSpPr>
        <p:spPr>
          <a:xfrm>
            <a:off x="387900" y="1489824"/>
            <a:ext cx="8368200" cy="30789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2700">
                <a:solidFill>
                  <a:srgbClr val="FFFFFF"/>
                </a:solidFill>
                <a:latin typeface="Arial"/>
                <a:ea typeface="Arial"/>
                <a:cs typeface="Arial"/>
                <a:sym typeface="Arial"/>
              </a:rPr>
              <a:t>The DOE broadly explains that “cross-examination is especially critical to resolve factual disputes between the parties and give each side the opportunity to test the credibility of adverse witnesses, serving the goal of reaching legitimate and fair results.” </a:t>
            </a:r>
            <a:endParaRPr sz="3000">
              <a:solidFill>
                <a:srgbClr val="FFFF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9"/>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t>Reminder...</a:t>
            </a:r>
            <a:endParaRPr/>
          </a:p>
        </p:txBody>
      </p:sp>
      <p:sp>
        <p:nvSpPr>
          <p:cNvPr id="100" name="Google Shape;100;p19"/>
          <p:cNvSpPr txBox="1">
            <a:spLocks noGrp="1"/>
          </p:cNvSpPr>
          <p:nvPr>
            <p:ph type="body" idx="1"/>
          </p:nvPr>
        </p:nvSpPr>
        <p:spPr>
          <a:xfrm>
            <a:off x="387900" y="1489824"/>
            <a:ext cx="8368200" cy="3078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a:solidFill>
                  <a:srgbClr val="FFFFFF"/>
                </a:solidFill>
                <a:latin typeface="Arial"/>
                <a:ea typeface="Arial"/>
                <a:cs typeface="Arial"/>
                <a:sym typeface="Arial"/>
              </a:rPr>
              <a:t>After a question is asked of a party, the Hearing Chair must determine, before any answer is provided, whether the question is relevant.</a:t>
            </a:r>
            <a:endParaRPr sz="2000">
              <a:solidFill>
                <a:srgbClr val="FFFFFF"/>
              </a:solidFill>
              <a:latin typeface="Arial"/>
              <a:ea typeface="Arial"/>
              <a:cs typeface="Arial"/>
              <a:sym typeface="Arial"/>
            </a:endParaRPr>
          </a:p>
          <a:p>
            <a:pPr marL="0" lvl="0" indent="0" algn="l" rtl="0">
              <a:spcBef>
                <a:spcPts val="0"/>
              </a:spcBef>
              <a:spcAft>
                <a:spcPts val="0"/>
              </a:spcAft>
              <a:buNone/>
            </a:pPr>
            <a:endParaRPr sz="2000">
              <a:solidFill>
                <a:srgbClr val="FFFFFF"/>
              </a:solidFill>
              <a:latin typeface="Arial"/>
              <a:ea typeface="Arial"/>
              <a:cs typeface="Arial"/>
              <a:sym typeface="Arial"/>
            </a:endParaRPr>
          </a:p>
          <a:p>
            <a:pPr marL="457200" lvl="0" indent="-355600" algn="l" rtl="0">
              <a:spcBef>
                <a:spcPts val="0"/>
              </a:spcBef>
              <a:spcAft>
                <a:spcPts val="0"/>
              </a:spcAft>
              <a:buClr>
                <a:srgbClr val="FFFFFF"/>
              </a:buClr>
              <a:buSzPts val="2000"/>
              <a:buFont typeface="Arial"/>
              <a:buChar char="●"/>
            </a:pPr>
            <a:r>
              <a:rPr lang="en" sz="2000">
                <a:solidFill>
                  <a:srgbClr val="FFFFFF"/>
                </a:solidFill>
                <a:latin typeface="Arial"/>
                <a:ea typeface="Arial"/>
                <a:cs typeface="Arial"/>
                <a:sym typeface="Arial"/>
              </a:rPr>
              <a:t>Examples of non-relevant questions: complainant’s prior sexual history, and any party’s medical, psychological, and similar records unless the party has given voluntary, written consent. Also, questions that are duplicative or repetitive may fairly be deemed not relevant and thus excluded.</a:t>
            </a:r>
            <a:endParaRPr sz="2000">
              <a:solidFill>
                <a:srgbClr val="FFFFFF"/>
              </a:solidFill>
              <a:latin typeface="Arial"/>
              <a:ea typeface="Arial"/>
              <a:cs typeface="Arial"/>
              <a:sym typeface="Arial"/>
            </a:endParaRPr>
          </a:p>
          <a:p>
            <a:pPr marL="0" lvl="0" indent="0" algn="l" rtl="0">
              <a:spcBef>
                <a:spcPts val="0"/>
              </a:spcBef>
              <a:spcAft>
                <a:spcPts val="1200"/>
              </a:spcAft>
              <a:buNone/>
            </a:pPr>
            <a:endParaRPr sz="2300">
              <a:solidFill>
                <a:srgbClr val="FFFFF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20"/>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t>Role of Decision Maker in Hearings</a:t>
            </a:r>
            <a:endParaRPr/>
          </a:p>
        </p:txBody>
      </p:sp>
      <p:sp>
        <p:nvSpPr>
          <p:cNvPr id="106" name="Google Shape;106;p20"/>
          <p:cNvSpPr txBox="1">
            <a:spLocks noGrp="1"/>
          </p:cNvSpPr>
          <p:nvPr>
            <p:ph type="body" idx="1"/>
          </p:nvPr>
        </p:nvSpPr>
        <p:spPr>
          <a:xfrm>
            <a:off x="387900" y="1489824"/>
            <a:ext cx="8368200" cy="3078900"/>
          </a:xfrm>
          <a:prstGeom prst="rect">
            <a:avLst/>
          </a:prstGeom>
        </p:spPr>
        <p:txBody>
          <a:bodyPr spcFirstLastPara="1" wrap="square" lIns="91425" tIns="91425" rIns="91425" bIns="91425" anchor="t" anchorCtr="0">
            <a:normAutofit lnSpcReduction="10000"/>
          </a:bodyPr>
          <a:lstStyle/>
          <a:p>
            <a:pPr marL="457200" lvl="0" indent="-368300" algn="l" rtl="0">
              <a:spcBef>
                <a:spcPts val="0"/>
              </a:spcBef>
              <a:spcAft>
                <a:spcPts val="0"/>
              </a:spcAft>
              <a:buClr>
                <a:srgbClr val="FFFFFF"/>
              </a:buClr>
              <a:buSzPts val="2200"/>
              <a:buFont typeface="Arial"/>
              <a:buChar char="●"/>
            </a:pPr>
            <a:r>
              <a:rPr lang="en" sz="2200">
                <a:solidFill>
                  <a:srgbClr val="FFFFFF"/>
                </a:solidFill>
                <a:latin typeface="Arial"/>
                <a:ea typeface="Arial"/>
                <a:cs typeface="Arial"/>
                <a:sym typeface="Arial"/>
              </a:rPr>
              <a:t>Weight the investigation report holds.</a:t>
            </a:r>
            <a:endParaRPr sz="2200">
              <a:solidFill>
                <a:srgbClr val="FFFFFF"/>
              </a:solidFill>
              <a:latin typeface="Arial"/>
              <a:ea typeface="Arial"/>
              <a:cs typeface="Arial"/>
              <a:sym typeface="Arial"/>
            </a:endParaRPr>
          </a:p>
          <a:p>
            <a:pPr marL="457200" lvl="0" indent="-368300" algn="l" rtl="0">
              <a:spcBef>
                <a:spcPts val="0"/>
              </a:spcBef>
              <a:spcAft>
                <a:spcPts val="0"/>
              </a:spcAft>
              <a:buClr>
                <a:srgbClr val="FFFFFF"/>
              </a:buClr>
              <a:buSzPts val="2200"/>
              <a:buFont typeface="Arial"/>
              <a:buChar char="●"/>
            </a:pPr>
            <a:r>
              <a:rPr lang="en" sz="2200">
                <a:solidFill>
                  <a:srgbClr val="FFFFFF"/>
                </a:solidFill>
                <a:latin typeface="Arial"/>
                <a:ea typeface="Arial"/>
                <a:cs typeface="Arial"/>
                <a:sym typeface="Arial"/>
              </a:rPr>
              <a:t>Ask questions when clarity is needed, deliberate behind closed doors.</a:t>
            </a:r>
            <a:endParaRPr sz="2200">
              <a:solidFill>
                <a:srgbClr val="FFFFFF"/>
              </a:solidFill>
              <a:latin typeface="Arial"/>
              <a:ea typeface="Arial"/>
              <a:cs typeface="Arial"/>
              <a:sym typeface="Arial"/>
            </a:endParaRPr>
          </a:p>
          <a:p>
            <a:pPr marL="457200" lvl="0" indent="-368300" algn="l" rtl="0">
              <a:spcBef>
                <a:spcPts val="0"/>
              </a:spcBef>
              <a:spcAft>
                <a:spcPts val="0"/>
              </a:spcAft>
              <a:buClr>
                <a:srgbClr val="FFFFFF"/>
              </a:buClr>
              <a:buSzPts val="2200"/>
              <a:buFont typeface="Arial"/>
              <a:buChar char="●"/>
            </a:pPr>
            <a:r>
              <a:rPr lang="en" sz="2200">
                <a:solidFill>
                  <a:srgbClr val="FFFFFF"/>
                </a:solidFill>
                <a:latin typeface="Arial"/>
                <a:ea typeface="Arial"/>
                <a:cs typeface="Arial"/>
                <a:sym typeface="Arial"/>
              </a:rPr>
              <a:t>Rule on credibility, evidence, and if there is a policy violation.</a:t>
            </a:r>
            <a:endParaRPr sz="2200">
              <a:solidFill>
                <a:srgbClr val="FFFFFF"/>
              </a:solidFill>
              <a:latin typeface="Arial"/>
              <a:ea typeface="Arial"/>
              <a:cs typeface="Arial"/>
              <a:sym typeface="Arial"/>
            </a:endParaRPr>
          </a:p>
          <a:p>
            <a:pPr marL="457200" lvl="0" indent="-368300" algn="l" rtl="0">
              <a:spcBef>
                <a:spcPts val="0"/>
              </a:spcBef>
              <a:spcAft>
                <a:spcPts val="0"/>
              </a:spcAft>
              <a:buClr>
                <a:srgbClr val="FFFFFF"/>
              </a:buClr>
              <a:buSzPts val="2200"/>
              <a:buFont typeface="Arial"/>
              <a:buChar char="●"/>
            </a:pPr>
            <a:r>
              <a:rPr lang="en" sz="2200">
                <a:solidFill>
                  <a:srgbClr val="FFFFFF"/>
                </a:solidFill>
                <a:latin typeface="Arial"/>
                <a:ea typeface="Arial"/>
                <a:cs typeface="Arial"/>
                <a:sym typeface="Arial"/>
              </a:rPr>
              <a:t>Must have a Rationale for decision in writing for outcome letter.</a:t>
            </a:r>
            <a:endParaRPr sz="2200">
              <a:solidFill>
                <a:srgbClr val="FFFFFF"/>
              </a:solidFill>
              <a:latin typeface="Arial"/>
              <a:ea typeface="Arial"/>
              <a:cs typeface="Arial"/>
              <a:sym typeface="Arial"/>
            </a:endParaRPr>
          </a:p>
          <a:p>
            <a:pPr marL="457200" lvl="0" indent="-368300" algn="l" rtl="0">
              <a:spcBef>
                <a:spcPts val="0"/>
              </a:spcBef>
              <a:spcAft>
                <a:spcPts val="0"/>
              </a:spcAft>
              <a:buClr>
                <a:srgbClr val="FFFFFF"/>
              </a:buClr>
              <a:buSzPts val="2200"/>
              <a:buFont typeface="Arial"/>
              <a:buChar char="●"/>
            </a:pPr>
            <a:r>
              <a:rPr lang="en" sz="2200">
                <a:solidFill>
                  <a:srgbClr val="FFFFFF"/>
                </a:solidFill>
                <a:latin typeface="Arial"/>
                <a:ea typeface="Arial"/>
                <a:cs typeface="Arial"/>
                <a:sym typeface="Arial"/>
              </a:rPr>
              <a:t>Make appropriate sanctions when there is a finding.</a:t>
            </a:r>
            <a:endParaRPr sz="2200">
              <a:solidFill>
                <a:srgbClr val="FFFFFF"/>
              </a:solidFill>
              <a:latin typeface="Arial"/>
              <a:ea typeface="Arial"/>
              <a:cs typeface="Arial"/>
              <a:sym typeface="Arial"/>
            </a:endParaRPr>
          </a:p>
          <a:p>
            <a:pPr marL="0" lvl="0" indent="0" algn="l" rtl="0">
              <a:spcBef>
                <a:spcPts val="0"/>
              </a:spcBef>
              <a:spcAft>
                <a:spcPts val="1200"/>
              </a:spcAft>
              <a:buNone/>
            </a:pPr>
            <a:endParaRPr>
              <a:solidFill>
                <a:srgbClr val="FFFFF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21"/>
          <p:cNvSpPr txBox="1">
            <a:spLocks noGrp="1"/>
          </p:cNvSpPr>
          <p:nvPr>
            <p:ph type="title"/>
          </p:nvPr>
        </p:nvSpPr>
        <p:spPr>
          <a:xfrm>
            <a:off x="299225" y="272600"/>
            <a:ext cx="8368200" cy="6861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t>What’s New</a:t>
            </a:r>
            <a:endParaRPr/>
          </a:p>
        </p:txBody>
      </p:sp>
      <p:sp>
        <p:nvSpPr>
          <p:cNvPr id="112" name="Google Shape;112;p21"/>
          <p:cNvSpPr txBox="1">
            <a:spLocks noGrp="1"/>
          </p:cNvSpPr>
          <p:nvPr>
            <p:ph type="body" idx="1"/>
          </p:nvPr>
        </p:nvSpPr>
        <p:spPr>
          <a:xfrm>
            <a:off x="426950" y="1193175"/>
            <a:ext cx="8368200" cy="3732600"/>
          </a:xfrm>
          <a:prstGeom prst="rect">
            <a:avLst/>
          </a:prstGeom>
        </p:spPr>
        <p:txBody>
          <a:bodyPr spcFirstLastPara="1" wrap="square" lIns="91425" tIns="91425" rIns="91425" bIns="91425" anchor="t" anchorCtr="0">
            <a:normAutofit lnSpcReduction="20000"/>
          </a:bodyPr>
          <a:lstStyle/>
          <a:p>
            <a:pPr marL="0" lvl="0" indent="0" algn="l" rtl="0">
              <a:spcBef>
                <a:spcPts val="0"/>
              </a:spcBef>
              <a:spcAft>
                <a:spcPts val="0"/>
              </a:spcAft>
              <a:buNone/>
            </a:pPr>
            <a:r>
              <a:rPr lang="en" b="1"/>
              <a:t>Huge change to Regulations resulting from a District Court challenge to the Suppression Clause, otherwise known as </a:t>
            </a:r>
            <a:r>
              <a:rPr lang="en" b="1" i="1"/>
              <a:t>The Cardona Decision</a:t>
            </a:r>
            <a:r>
              <a:rPr lang="en" b="1"/>
              <a:t>.</a:t>
            </a:r>
            <a:endParaRPr b="1"/>
          </a:p>
          <a:p>
            <a:pPr marL="0" lvl="0" indent="0" algn="l" rtl="0">
              <a:spcBef>
                <a:spcPts val="1200"/>
              </a:spcBef>
              <a:spcAft>
                <a:spcPts val="0"/>
              </a:spcAft>
              <a:buNone/>
            </a:pPr>
            <a:r>
              <a:rPr lang="en"/>
              <a:t>What does this mean?</a:t>
            </a:r>
            <a:endParaRPr/>
          </a:p>
          <a:p>
            <a:pPr marL="457200" lvl="0" indent="-342900" algn="l" rtl="0">
              <a:spcBef>
                <a:spcPts val="1200"/>
              </a:spcBef>
              <a:spcAft>
                <a:spcPts val="0"/>
              </a:spcAft>
              <a:buSzPts val="1800"/>
              <a:buChar char="●"/>
            </a:pPr>
            <a:r>
              <a:rPr lang="en"/>
              <a:t>IF a student chooses not to show up at the hearing and/or decides not to respond to questions, we ARE still allowed to consider all evidence and testimony received that involved that party. </a:t>
            </a:r>
            <a:endParaRPr/>
          </a:p>
          <a:p>
            <a:pPr marL="457200" lvl="0" indent="-342900" algn="l" rtl="0">
              <a:spcBef>
                <a:spcPts val="0"/>
              </a:spcBef>
              <a:spcAft>
                <a:spcPts val="0"/>
              </a:spcAft>
              <a:buSzPts val="1800"/>
              <a:buChar char="●"/>
            </a:pPr>
            <a:r>
              <a:rPr lang="en"/>
              <a:t>Examples:</a:t>
            </a:r>
            <a:endParaRPr/>
          </a:p>
          <a:p>
            <a:pPr marL="914400" lvl="1" indent="-317500" algn="l" rtl="0">
              <a:spcBef>
                <a:spcPts val="0"/>
              </a:spcBef>
              <a:spcAft>
                <a:spcPts val="0"/>
              </a:spcAft>
              <a:buSzPts val="1400"/>
              <a:buChar char="○"/>
            </a:pPr>
            <a:r>
              <a:rPr lang="en"/>
              <a:t>If we received a police report, it can be considered even if the officer does not attend the hearing as a witness.</a:t>
            </a:r>
            <a:endParaRPr/>
          </a:p>
          <a:p>
            <a:pPr marL="914400" lvl="1" indent="-317500" algn="l" rtl="0">
              <a:spcBef>
                <a:spcPts val="0"/>
              </a:spcBef>
              <a:spcAft>
                <a:spcPts val="0"/>
              </a:spcAft>
              <a:buSzPts val="1400"/>
              <a:buChar char="○"/>
            </a:pPr>
            <a:r>
              <a:rPr lang="en"/>
              <a:t>If a witness provides us with text messages/photos during the investigation, but then doesn’t show up for the hearing, we CAN use them as evidence. (Previously we wouldn’t have been able to.)</a:t>
            </a:r>
            <a:endParaRPr/>
          </a:p>
          <a:p>
            <a:pPr marL="0" lvl="0" indent="0" algn="l" rtl="0">
              <a:spcBef>
                <a:spcPts val="1200"/>
              </a:spcBef>
              <a:spcAft>
                <a:spcPts val="1200"/>
              </a:spcAft>
              <a:buNone/>
            </a:pPr>
            <a:r>
              <a:rPr lang="en" sz="1400"/>
              <a:t>No inferences can be made based on lack or participation in the hearing.</a:t>
            </a:r>
            <a:endParaRPr sz="1300">
              <a:solidFill>
                <a:srgbClr val="FFFFFF"/>
              </a:solidFill>
            </a:endParaRPr>
          </a:p>
        </p:txBody>
      </p:sp>
    </p:spTree>
  </p:cSld>
  <p:clrMapOvr>
    <a:masterClrMapping/>
  </p:clrMapOvr>
</p:sld>
</file>

<file path=ppt/theme/theme1.xml><?xml version="1.0" encoding="utf-8"?>
<a:theme xmlns:a="http://schemas.openxmlformats.org/drawingml/2006/main"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576</Words>
  <Application>Microsoft Office PowerPoint</Application>
  <PresentationFormat>On-screen Show (16:9)</PresentationFormat>
  <Paragraphs>55</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Roboto</vt:lpstr>
      <vt:lpstr>Roboto Slab</vt:lpstr>
      <vt:lpstr>Arial</vt:lpstr>
      <vt:lpstr>Marina</vt:lpstr>
      <vt:lpstr>Hope College GPP Fall 2021 Training</vt:lpstr>
      <vt:lpstr>Updates</vt:lpstr>
      <vt:lpstr>Roundtable Discussion</vt:lpstr>
      <vt:lpstr>What’s New</vt:lpstr>
      <vt:lpstr>Role of Advisor in Hearings</vt:lpstr>
      <vt:lpstr>Role of Advisor in Hearings</vt:lpstr>
      <vt:lpstr>Reminder...</vt:lpstr>
      <vt:lpstr>Role of Decision Maker in Hearings</vt:lpstr>
      <vt:lpstr>What’s New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Hope College GPP Fall 2021 Training</dc:title>
  <dc:creator>Sara Dorer</dc:creator>
  <cp:lastModifiedBy>Sara Dorer</cp:lastModifiedBy>
  <cp:revision>1</cp:revision>
  <dcterms:modified xsi:type="dcterms:W3CDTF">2021-10-29T17:00:31Z</dcterms:modified>
</cp:coreProperties>
</file>