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video/unknown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comments/comment3.xml" ContentType="application/vnd.openxmlformats-officedocument.presentationml.comments+xml"/>
  <Override PartName="/ppt/comments/comment4.xml" ContentType="application/vnd.openxmlformats-officedocument.presentationml.comments+xml"/>
  <Override PartName="/ppt/comments/comment5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handoutMasterIdLst>
    <p:handoutMasterId r:id="rId19"/>
  </p:handoutMasterIdLst>
  <p:sldIdLst>
    <p:sldId id="256" r:id="rId2"/>
    <p:sldId id="259" r:id="rId3"/>
    <p:sldId id="258" r:id="rId4"/>
    <p:sldId id="257" r:id="rId5"/>
    <p:sldId id="265" r:id="rId6"/>
    <p:sldId id="266" r:id="rId7"/>
    <p:sldId id="267" r:id="rId8"/>
    <p:sldId id="260" r:id="rId9"/>
    <p:sldId id="261" r:id="rId10"/>
    <p:sldId id="262" r:id="rId11"/>
    <p:sldId id="263" r:id="rId12"/>
    <p:sldId id="264" r:id="rId13"/>
    <p:sldId id="268" r:id="rId14"/>
    <p:sldId id="269" r:id="rId15"/>
    <p:sldId id="270" r:id="rId16"/>
    <p:sldId id="272" r:id="rId17"/>
    <p:sldId id="273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ourtney Werner" initials="" lastIdx="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0" d="100"/>
          <a:sy n="90" d="100"/>
        </p:scale>
        <p:origin x="-139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commentAuthors" Target="commentAuthors.xml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4-10-14T21:57:59.980" idx="1">
    <p:pos x="10" y="10"/>
    <p:text>animations</p:tex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4-10-14T21:59:51.931" idx="3">
    <p:pos x="10" y="10"/>
    <p:text>gradual appearance</p:tex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4-10-14T22:01:08.306" idx="4">
    <p:pos x="10" y="10"/>
    <p:text>have quote, then appear checkboxes</p:tex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4-10-14T21:59:24.526" idx="2">
    <p:pos x="10" y="10"/>
    <p:text>highlight with rectangles. have a zoom effect and bring out pop-up with grayed out</p:text>
  </p:cm>
</p:cmLst>
</file>

<file path=ppt/comments/comment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4-10-14T22:01:55.395" idx="5">
    <p:pos x="3687" y="1644"/>
    <p:text>half and half</p:tex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2413B5-9E99-1647-818B-1D42932F9715}" type="datetimeFigureOut">
              <a:rPr lang="en-US" smtClean="0"/>
              <a:t>10/15/14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FD962F-FA98-164D-9956-4C639AA23D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4017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3A40FEDF-445A-424C-91E4-BFC0AC30862C}" type="datetimeFigureOut">
              <a:rPr lang="en-US" smtClean="0"/>
              <a:t>10/15/14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51CCA60-15C1-B64A-9DC3-47B81101F2B6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0FEDF-445A-424C-91E4-BFC0AC30862C}" type="datetimeFigureOut">
              <a:rPr lang="en-US" smtClean="0"/>
              <a:t>10/15/14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CCA60-15C1-B64A-9DC3-47B81101F2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3A40FEDF-445A-424C-91E4-BFC0AC30862C}" type="datetimeFigureOut">
              <a:rPr lang="en-US" smtClean="0"/>
              <a:t>10/15/14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851CCA60-15C1-B64A-9DC3-47B81101F2B6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0FEDF-445A-424C-91E4-BFC0AC30862C}" type="datetimeFigureOut">
              <a:rPr lang="en-US" smtClean="0"/>
              <a:t>10/15/14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51CCA60-15C1-B64A-9DC3-47B81101F2B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0FEDF-445A-424C-91E4-BFC0AC30862C}" type="datetimeFigureOut">
              <a:rPr lang="en-US" smtClean="0"/>
              <a:t>10/15/14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851CCA60-15C1-B64A-9DC3-47B81101F2B6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3A40FEDF-445A-424C-91E4-BFC0AC30862C}" type="datetimeFigureOut">
              <a:rPr lang="en-US" smtClean="0"/>
              <a:t>10/15/14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851CCA60-15C1-B64A-9DC3-47B81101F2B6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3A40FEDF-445A-424C-91E4-BFC0AC30862C}" type="datetimeFigureOut">
              <a:rPr lang="en-US" smtClean="0"/>
              <a:t>10/15/14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851CCA60-15C1-B64A-9DC3-47B81101F2B6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0FEDF-445A-424C-91E4-BFC0AC30862C}" type="datetimeFigureOut">
              <a:rPr lang="en-US" smtClean="0"/>
              <a:t>10/15/14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51CCA60-15C1-B64A-9DC3-47B81101F2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0FEDF-445A-424C-91E4-BFC0AC30862C}" type="datetimeFigureOut">
              <a:rPr lang="en-US" smtClean="0"/>
              <a:t>10/15/14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51CCA60-15C1-B64A-9DC3-47B81101F2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0FEDF-445A-424C-91E4-BFC0AC30862C}" type="datetimeFigureOut">
              <a:rPr lang="en-US" smtClean="0"/>
              <a:t>10/15/14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51CCA60-15C1-B64A-9DC3-47B81101F2B6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3A40FEDF-445A-424C-91E4-BFC0AC30862C}" type="datetimeFigureOut">
              <a:rPr lang="en-US" smtClean="0"/>
              <a:t>10/15/14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851CCA60-15C1-B64A-9DC3-47B81101F2B6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Drag picture to placeholder or click icon to add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A40FEDF-445A-424C-91E4-BFC0AC30862C}" type="datetimeFigureOut">
              <a:rPr lang="en-US" smtClean="0"/>
              <a:t>10/15/14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851CCA60-15C1-B64A-9DC3-47B81101F2B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eg"/><Relationship Id="rId3" Type="http://schemas.openxmlformats.org/officeDocument/2006/relationships/comments" Target="../comments/commen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comments" Target="../comments/commen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4" Type="http://schemas.openxmlformats.org/officeDocument/2006/relationships/image" Target="../media/image9.png"/><Relationship Id="rId1" Type="http://schemas.microsoft.com/office/2007/relationships/media" Target="../media/media4.gif"/><Relationship Id="rId2" Type="http://schemas.openxmlformats.org/officeDocument/2006/relationships/video" Target="../media/media4.gi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media" Target="../media/media2.gif"/><Relationship Id="rId4" Type="http://schemas.openxmlformats.org/officeDocument/2006/relationships/video" Target="../media/media2.gif"/><Relationship Id="rId5" Type="http://schemas.openxmlformats.org/officeDocument/2006/relationships/slideLayout" Target="../slideLayouts/slideLayout5.xml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1" Type="http://schemas.microsoft.com/office/2007/relationships/media" Target="../media/media1.gif"/><Relationship Id="rId2" Type="http://schemas.openxmlformats.org/officeDocument/2006/relationships/video" Target="../media/media1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omments" Target="../comments/commen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omments" Target="../comments/commen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comments" Target="../comments/commen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4" Type="http://schemas.openxmlformats.org/officeDocument/2006/relationships/image" Target="../media/image5.png"/><Relationship Id="rId1" Type="http://schemas.microsoft.com/office/2007/relationships/media" Target="../media/media3.gif"/><Relationship Id="rId2" Type="http://schemas.openxmlformats.org/officeDocument/2006/relationships/video" Target="../media/media3.gi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62200" y="245080"/>
            <a:ext cx="6477000" cy="1828800"/>
          </a:xfrm>
        </p:spPr>
        <p:txBody>
          <a:bodyPr/>
          <a:lstStyle/>
          <a:p>
            <a:r>
              <a:rPr lang="en-US" dirty="0" smtClean="0"/>
              <a:t>The Perfect Prompt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76005" y="2206382"/>
            <a:ext cx="6705600" cy="6858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Getting Students to Write What You Want to Read</a:t>
            </a:r>
            <a:endParaRPr lang="en-US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2362200" y="6052033"/>
            <a:ext cx="6705600" cy="685800"/>
          </a:xfrm>
          <a:prstGeom prst="rect">
            <a:avLst/>
          </a:prstGeom>
        </p:spPr>
        <p:txBody>
          <a:bodyPr vert="horz" anchor="ctr">
            <a:normAutofit fontScale="85000" lnSpcReduction="20000"/>
          </a:bodyPr>
          <a:lstStyle>
            <a:lvl1pPr marL="0" indent="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None/>
              <a:defRPr kumimoji="0" sz="26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None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The Writing Program | Dr. Courtney L. Werner | Faculty Development in Writing Pedagogy Workshop Series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67598" y="6276168"/>
            <a:ext cx="185469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October, 2014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2867240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usiness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941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7882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ursing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02"/>
          <a:stretch/>
        </p:blipFill>
        <p:spPr>
          <a:xfrm>
            <a:off x="2289133" y="0"/>
            <a:ext cx="50319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1125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Keep it simple, silly!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 more details, the more daunting. </a:t>
            </a:r>
          </a:p>
          <a:p>
            <a:r>
              <a:rPr lang="en-US" dirty="0" smtClean="0"/>
              <a:t>Leave your rubric/evaluation guidelines for a separate handout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495800" y="1589567"/>
            <a:ext cx="3886200" cy="4572000"/>
          </a:xfrm>
        </p:spPr>
        <p:txBody>
          <a:bodyPr/>
          <a:lstStyle/>
          <a:p>
            <a:r>
              <a:rPr lang="en-US" dirty="0" smtClean="0"/>
              <a:t>Include necessary details such as:</a:t>
            </a:r>
          </a:p>
          <a:p>
            <a:pPr lvl="1"/>
            <a:r>
              <a:rPr lang="en-US" dirty="0" smtClean="0"/>
              <a:t> page/word count</a:t>
            </a:r>
          </a:p>
          <a:p>
            <a:pPr lvl="1"/>
            <a:r>
              <a:rPr lang="en-US" dirty="0" smtClean="0"/>
              <a:t>formatting style</a:t>
            </a:r>
          </a:p>
          <a:p>
            <a:pPr lvl="1"/>
            <a:r>
              <a:rPr lang="en-US" dirty="0" smtClean="0"/>
              <a:t>required evidence (where applicable)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92511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Prompt mechanics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Avoid assignments that ask a true/false, yes/no </a:t>
            </a:r>
            <a:r>
              <a:rPr lang="en-US" dirty="0" smtClean="0"/>
              <a:t>question</a:t>
            </a:r>
            <a:endParaRPr lang="en-US" dirty="0"/>
          </a:p>
          <a:p>
            <a:r>
              <a:rPr lang="en-US" dirty="0" smtClean="0"/>
              <a:t>Avoid asking more than one question</a:t>
            </a:r>
          </a:p>
          <a:p>
            <a:r>
              <a:rPr lang="en-US" dirty="0" smtClean="0"/>
              <a:t>Avoid </a:t>
            </a:r>
            <a:r>
              <a:rPr lang="en-US" i="1" dirty="0" smtClean="0"/>
              <a:t>very</a:t>
            </a:r>
            <a:r>
              <a:rPr lang="en-US" dirty="0" smtClean="0"/>
              <a:t> short prompts (may fail to guide students sufficiently)</a:t>
            </a:r>
          </a:p>
          <a:p>
            <a:r>
              <a:rPr lang="en-US" dirty="0" smtClean="0"/>
              <a:t>Avoid long prompts (too confusing)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When possible, sequence and/or scaffold an assignment</a:t>
            </a:r>
          </a:p>
          <a:p>
            <a:r>
              <a:rPr lang="en-US" dirty="0" smtClean="0"/>
              <a:t>Work on parts of the assignment in class, as a class</a:t>
            </a:r>
          </a:p>
          <a:p>
            <a:r>
              <a:rPr lang="en-US" dirty="0" smtClean="0"/>
              <a:t>Encourage discussion during office hours</a:t>
            </a:r>
          </a:p>
          <a:p>
            <a:r>
              <a:rPr lang="en-US" dirty="0" smtClean="0"/>
              <a:t>Encourage feedback at the KC</a:t>
            </a:r>
          </a:p>
          <a:p>
            <a:r>
              <a:rPr lang="en-US" dirty="0" smtClean="0"/>
              <a:t>Give the KC a copy of your prompt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12445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Are these prompts (in)effective?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4" name="dean.gif">
            <a:hlinkClick r:id="" action="ppaction://media"/>
          </p:cNvPr>
          <p:cNvPicPr>
            <a:picLocks noGrp="1" noChangeAspect="1"/>
          </p:cNvPicPr>
          <p:nvPr>
            <p:ph sz="quarter"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362200" y="2393950"/>
            <a:ext cx="6400800" cy="3136900"/>
          </a:xfrm>
        </p:spPr>
      </p:pic>
    </p:spTree>
    <p:extLst>
      <p:ext uri="{BB962C8B-B14F-4D97-AF65-F5344CB8AC3E}">
        <p14:creationId xmlns:p14="http://schemas.microsoft.com/office/powerpoint/2010/main" val="3526076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50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14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4-10-14 at 7.55.21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24" t="9153" r="8929" b="9107"/>
          <a:stretch/>
        </p:blipFill>
        <p:spPr>
          <a:xfrm>
            <a:off x="1570347" y="1"/>
            <a:ext cx="58566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645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2: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Assignment:</a:t>
            </a:r>
          </a:p>
          <a:p>
            <a:pPr marL="0" indent="0">
              <a:buNone/>
            </a:pPr>
            <a:r>
              <a:rPr lang="en-US" dirty="0" smtClean="0"/>
              <a:t>Argumentative </a:t>
            </a:r>
            <a:r>
              <a:rPr lang="en-US" dirty="0"/>
              <a:t>synthesis with illustrations of all </a:t>
            </a:r>
            <a:r>
              <a:rPr lang="en-US" dirty="0" smtClean="0"/>
              <a:t>readings (Schell, Rawson, and </a:t>
            </a:r>
            <a:r>
              <a:rPr lang="en-US" dirty="0" err="1" smtClean="0"/>
              <a:t>Hesford</a:t>
            </a:r>
            <a:r>
              <a:rPr lang="en-US" dirty="0" smtClean="0"/>
              <a:t>). 600-1200 words, APA style.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8288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531352" cy="502655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/>
              <a:t>Bishop, W. &amp; </a:t>
            </a:r>
            <a:r>
              <a:rPr lang="en-US" sz="2000" dirty="0" err="1"/>
              <a:t>Ostrom</a:t>
            </a:r>
            <a:r>
              <a:rPr lang="en-US" sz="2000" dirty="0"/>
              <a:t>, H. (1997). </a:t>
            </a:r>
            <a:r>
              <a:rPr lang="en-US" sz="2000" i="1" dirty="0"/>
              <a:t>Genre and writing: Issues, arguments, alternatives</a:t>
            </a:r>
            <a:r>
              <a:rPr lang="en-US" sz="2000" dirty="0"/>
              <a:t>. </a:t>
            </a:r>
            <a:endParaRPr lang="en-US" sz="2000" dirty="0" smtClean="0"/>
          </a:p>
          <a:p>
            <a:pPr marL="0" indent="0">
              <a:buNone/>
            </a:pPr>
            <a:r>
              <a:rPr lang="en-US" sz="2000" dirty="0"/>
              <a:t>	</a:t>
            </a:r>
            <a:r>
              <a:rPr lang="en-US" sz="2000" dirty="0" smtClean="0"/>
              <a:t>Portsmouth</a:t>
            </a:r>
            <a:r>
              <a:rPr lang="en-US" sz="2000" dirty="0"/>
              <a:t>: </a:t>
            </a:r>
            <a:r>
              <a:rPr lang="en-US" sz="2000" dirty="0" smtClean="0"/>
              <a:t>Boynton/Cook</a:t>
            </a:r>
            <a:r>
              <a:rPr lang="en-US" sz="2000" dirty="0"/>
              <a:t>. </a:t>
            </a:r>
          </a:p>
          <a:p>
            <a:pPr marL="0" indent="0">
              <a:buNone/>
            </a:pPr>
            <a:r>
              <a:rPr lang="en-US" sz="2000" dirty="0" smtClean="0"/>
              <a:t>Bowell</a:t>
            </a:r>
            <a:r>
              <a:rPr lang="en-US" sz="2000" dirty="0"/>
              <a:t>, H. (Mar. 17, 2014). </a:t>
            </a:r>
            <a:r>
              <a:rPr lang="en-US" sz="2000" i="1" dirty="0"/>
              <a:t>Up</a:t>
            </a:r>
            <a:r>
              <a:rPr lang="en-US" sz="2000" dirty="0"/>
              <a:t> animated gif. http:/</a:t>
            </a:r>
            <a:r>
              <a:rPr lang="en-US" sz="2000" dirty="0" smtClean="0"/>
              <a:t>/hannahbowell14</a:t>
            </a:r>
            <a:r>
              <a:rPr lang="en-US" sz="2000" dirty="0"/>
              <a:t>.tumblr.com</a:t>
            </a:r>
            <a:r>
              <a:rPr lang="en-US" sz="2000" dirty="0" smtClean="0"/>
              <a:t>/</a:t>
            </a:r>
          </a:p>
          <a:p>
            <a:pPr marL="0" indent="0">
              <a:buNone/>
            </a:pPr>
            <a:r>
              <a:rPr lang="en-US" sz="2000" dirty="0"/>
              <a:t>	</a:t>
            </a:r>
            <a:r>
              <a:rPr lang="en-US" sz="2000" dirty="0" smtClean="0"/>
              <a:t>post/45579038989</a:t>
            </a:r>
            <a:endParaRPr lang="en-US" sz="2000" dirty="0"/>
          </a:p>
          <a:p>
            <a:pPr marL="0" indent="0">
              <a:buNone/>
            </a:pPr>
            <a:r>
              <a:rPr lang="en-US" sz="2000" dirty="0" err="1"/>
              <a:t>CommunityThings</a:t>
            </a:r>
            <a:r>
              <a:rPr lang="en-US" sz="2000" dirty="0"/>
              <a:t>. (Aug. 22, 2014). </a:t>
            </a:r>
            <a:r>
              <a:rPr lang="en-US" sz="2000" i="1" dirty="0"/>
              <a:t>Community </a:t>
            </a:r>
            <a:r>
              <a:rPr lang="en-US" sz="2000" dirty="0"/>
              <a:t>animated gif. http:</a:t>
            </a:r>
            <a:r>
              <a:rPr lang="en-US" sz="2000" dirty="0" smtClean="0"/>
              <a:t>//</a:t>
            </a:r>
          </a:p>
          <a:p>
            <a:pPr marL="0" indent="0">
              <a:buNone/>
            </a:pPr>
            <a:r>
              <a:rPr lang="en-US" sz="2000" dirty="0"/>
              <a:t>	</a:t>
            </a:r>
            <a:r>
              <a:rPr lang="en-US" sz="2000" dirty="0" err="1" smtClean="0"/>
              <a:t>communitythings.tumblr.com</a:t>
            </a:r>
            <a:r>
              <a:rPr lang="en-US" sz="2000" dirty="0"/>
              <a:t>/post/29978566045</a:t>
            </a:r>
          </a:p>
          <a:p>
            <a:pPr marL="0" indent="0">
              <a:buNone/>
            </a:pPr>
            <a:r>
              <a:rPr lang="en-US" sz="2000" dirty="0"/>
              <a:t>Glenn, C. &amp; Goldthwaite, M. A. (2014). </a:t>
            </a:r>
            <a:r>
              <a:rPr lang="en-US" sz="2000" i="1" dirty="0"/>
              <a:t>The St. Martin’s guide to teaching writing</a:t>
            </a:r>
            <a:r>
              <a:rPr lang="en-US" sz="2000" dirty="0"/>
              <a:t>, </a:t>
            </a:r>
            <a:endParaRPr lang="en-US" sz="2000" dirty="0" smtClean="0"/>
          </a:p>
          <a:p>
            <a:pPr marL="0" indent="0">
              <a:buNone/>
            </a:pPr>
            <a:r>
              <a:rPr lang="en-US" sz="2000" dirty="0"/>
              <a:t>	</a:t>
            </a:r>
            <a:r>
              <a:rPr lang="en-US" sz="2000" dirty="0" smtClean="0"/>
              <a:t>7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</a:t>
            </a:r>
            <a:r>
              <a:rPr lang="en-US" sz="2000" dirty="0"/>
              <a:t>ed. Boston: </a:t>
            </a:r>
            <a:r>
              <a:rPr lang="en-US" sz="2000" dirty="0" smtClean="0"/>
              <a:t>Bedford</a:t>
            </a:r>
            <a:r>
              <a:rPr lang="en-US" sz="2000" dirty="0"/>
              <a:t>/St. Martin’s</a:t>
            </a:r>
            <a:r>
              <a:rPr lang="en-US" sz="2000" dirty="0" smtClean="0"/>
              <a:t>.</a:t>
            </a:r>
          </a:p>
          <a:p>
            <a:pPr marL="0" indent="0">
              <a:buNone/>
            </a:pPr>
            <a:r>
              <a:rPr lang="en-US" sz="2000" dirty="0" err="1" smtClean="0"/>
              <a:t>Emmastone-Rphelp</a:t>
            </a:r>
            <a:r>
              <a:rPr lang="en-US" sz="2000" dirty="0" smtClean="0"/>
              <a:t>. (</a:t>
            </a:r>
            <a:r>
              <a:rPr lang="en-US" sz="2000" dirty="0" err="1" smtClean="0"/>
              <a:t>nd</a:t>
            </a:r>
            <a:r>
              <a:rPr lang="en-US" sz="2000" dirty="0" smtClean="0"/>
              <a:t>). Ryan Gosling animated gif. http</a:t>
            </a:r>
            <a:r>
              <a:rPr lang="en-US" sz="2000" dirty="0"/>
              <a:t>://emmastone</a:t>
            </a:r>
            <a:r>
              <a:rPr lang="en-US" sz="2000" dirty="0" smtClean="0"/>
              <a:t>-</a:t>
            </a:r>
          </a:p>
          <a:p>
            <a:pPr marL="0" indent="0">
              <a:buNone/>
            </a:pPr>
            <a:r>
              <a:rPr lang="en-US" sz="2000" dirty="0"/>
              <a:t>	</a:t>
            </a:r>
            <a:r>
              <a:rPr lang="en-US" sz="2000" dirty="0" err="1" smtClean="0"/>
              <a:t>rphelp.tumblr.com</a:t>
            </a:r>
            <a:r>
              <a:rPr lang="en-US" sz="2000" dirty="0"/>
              <a:t>/post</a:t>
            </a:r>
            <a:r>
              <a:rPr lang="en-US" sz="2000" dirty="0" smtClean="0"/>
              <a:t>/29180463702</a:t>
            </a:r>
            <a:r>
              <a:rPr lang="en-US" sz="2000" dirty="0"/>
              <a:t>/</a:t>
            </a:r>
            <a:r>
              <a:rPr lang="en-US" sz="2000" dirty="0" err="1"/>
              <a:t>ryan</a:t>
            </a:r>
            <a:r>
              <a:rPr lang="en-US" sz="2000" dirty="0"/>
              <a:t>-gosling-gif-hunt</a:t>
            </a:r>
          </a:p>
          <a:p>
            <a:pPr marL="0" indent="0">
              <a:buNone/>
            </a:pPr>
            <a:r>
              <a:rPr lang="en-US" sz="2000" dirty="0" smtClean="0"/>
              <a:t>Moses &amp; Guy. (Dec 12, 2012). </a:t>
            </a:r>
            <a:r>
              <a:rPr lang="en-US" sz="2000" i="1" dirty="0" smtClean="0"/>
              <a:t>Sherlock </a:t>
            </a:r>
            <a:r>
              <a:rPr lang="en-US" sz="2000" dirty="0"/>
              <a:t>animated </a:t>
            </a:r>
            <a:r>
              <a:rPr lang="en-US" sz="2000" dirty="0" smtClean="0"/>
              <a:t>gif. http</a:t>
            </a:r>
            <a:r>
              <a:rPr lang="en-US" sz="2000" dirty="0"/>
              <a:t>:/</a:t>
            </a:r>
            <a:r>
              <a:rPr lang="en-US" sz="2000" dirty="0" smtClean="0"/>
              <a:t>/</a:t>
            </a:r>
          </a:p>
          <a:p>
            <a:pPr marL="0" indent="0">
              <a:buNone/>
            </a:pPr>
            <a:r>
              <a:rPr lang="en-US" sz="2000" dirty="0"/>
              <a:t>	</a:t>
            </a:r>
            <a:r>
              <a:rPr lang="en-US" sz="2000" dirty="0" smtClean="0"/>
              <a:t>hungry4horan.tumblr.com</a:t>
            </a:r>
            <a:r>
              <a:rPr lang="en-US" sz="2000" dirty="0"/>
              <a:t>/post</a:t>
            </a:r>
            <a:r>
              <a:rPr lang="en-US" sz="2000" dirty="0" smtClean="0"/>
              <a:t>/37733851208</a:t>
            </a:r>
            <a:r>
              <a:rPr lang="en-US" sz="2000" dirty="0"/>
              <a:t>/page-6-10-and-ive-run-out-of</a:t>
            </a:r>
            <a:r>
              <a:rPr lang="en-US" sz="2000" dirty="0" smtClean="0"/>
              <a:t>-</a:t>
            </a:r>
          </a:p>
          <a:p>
            <a:pPr marL="0" indent="0">
              <a:buNone/>
            </a:pPr>
            <a:r>
              <a:rPr lang="en-US" sz="2000" dirty="0"/>
              <a:t>	</a:t>
            </a:r>
            <a:r>
              <a:rPr lang="en-US" sz="2000" dirty="0" smtClean="0"/>
              <a:t>things</a:t>
            </a:r>
            <a:r>
              <a:rPr lang="en-US" sz="2000" dirty="0"/>
              <a:t>-to-talk-</a:t>
            </a:r>
            <a:r>
              <a:rPr lang="en-US" sz="2000" dirty="0" smtClean="0"/>
              <a:t>about </a:t>
            </a:r>
          </a:p>
        </p:txBody>
      </p:sp>
    </p:spTree>
    <p:extLst>
      <p:ext uri="{BB962C8B-B14F-4D97-AF65-F5344CB8AC3E}">
        <p14:creationId xmlns:p14="http://schemas.microsoft.com/office/powerpoint/2010/main" val="36719772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Not what you thought you asked for?</a:t>
            </a:r>
            <a:endParaRPr lang="en-US" dirty="0"/>
          </a:p>
        </p:txBody>
      </p:sp>
      <p:pic>
        <p:nvPicPr>
          <p:cNvPr id="13" name="surprise.gif">
            <a:hlinkClick r:id="" action="ppaction://media"/>
          </p:cNvPr>
          <p:cNvPicPr>
            <a:picLocks noGrp="1" noChangeAspect="1"/>
          </p:cNvPicPr>
          <p:nvPr>
            <p:ph sz="quarter" idx="2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09600" y="3224213"/>
            <a:ext cx="3886200" cy="2009775"/>
          </a:xfrm>
        </p:spPr>
      </p:pic>
      <p:pic>
        <p:nvPicPr>
          <p:cNvPr id="12" name="giphy.gif"/>
          <p:cNvPicPr>
            <a:picLocks noGrp="1" noChangeAspect="1"/>
          </p:cNvPicPr>
          <p:nvPr>
            <p:ph sz="quarter" idx="4"/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800600" y="3238500"/>
            <a:ext cx="3886200" cy="1981200"/>
          </a:xfrm>
        </p:spPr>
      </p:pic>
      <p:sp>
        <p:nvSpPr>
          <p:cNvPr id="8" name="Text Placeholder 7"/>
          <p:cNvSpPr>
            <a:spLocks noGrp="1"/>
          </p:cNvSpPr>
          <p:nvPr>
            <p:ph type="body" sz="quarter" idx="1"/>
          </p:nvPr>
        </p:nvSpPr>
        <p:spPr>
          <a:xfrm>
            <a:off x="609600" y="2392680"/>
            <a:ext cx="3886200" cy="64008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Sometimes, students don’t write what we expect.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3"/>
          </p:nvPr>
        </p:nvSpPr>
        <p:spPr>
          <a:xfrm>
            <a:off x="4800600" y="2392680"/>
            <a:ext cx="3886200" cy="64008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Other times, students don’t write what we assign. 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72086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0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90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3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video>
              <p:cMediaNode vol="80000">
                <p:cTn id="14" repeatCount="indefinite" fill="hold" display="0">
                  <p:stCondLst>
                    <p:cond delay="indefinite"/>
                  </p:stCondLst>
                </p:cTn>
                <p:tgtEl>
                  <p:spTgt spid="12"/>
                </p:tgtEl>
              </p:cMediaNode>
            </p:video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9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video>
              <p:cMediaNode vol="80000">
                <p:cTn id="20" repeatCount="indefinite" fill="hold" display="0">
                  <p:stCondLst>
                    <p:cond delay="indefinite"/>
                  </p:stCondLst>
                </p:cTn>
                <p:tgtEl>
                  <p:spTgt spid="13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1371600" y="2743201"/>
            <a:ext cx="7123113" cy="1067032"/>
          </a:xfrm>
        </p:spPr>
        <p:txBody>
          <a:bodyPr/>
          <a:lstStyle/>
          <a:p>
            <a:r>
              <a:rPr lang="en-US" dirty="0" smtClean="0"/>
              <a:t>Take 2 minutes to write down some quick notes about why you write. 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I write?</a:t>
            </a:r>
            <a:endParaRPr lang="en-US" dirty="0"/>
          </a:p>
        </p:txBody>
      </p:sp>
      <p:sp>
        <p:nvSpPr>
          <p:cNvPr id="6" name="Text Placeholder 4"/>
          <p:cNvSpPr txBox="1">
            <a:spLocks/>
          </p:cNvSpPr>
          <p:nvPr/>
        </p:nvSpPr>
        <p:spPr>
          <a:xfrm>
            <a:off x="1524000" y="4433063"/>
            <a:ext cx="7123113" cy="1067032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0" indent="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None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None/>
              <a:defRPr kumimoji="0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None/>
              <a:defRPr kumimoji="0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None/>
              <a:defRPr kumimoji="0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Well, why do you write?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7868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Purposes for Assigning Writing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First, know why you want to assign writing!</a:t>
            </a:r>
          </a:p>
          <a:p>
            <a:pPr lvl="1"/>
            <a:r>
              <a:rPr lang="en-US" dirty="0" smtClean="0"/>
              <a:t>Developing content knowledge (writing to learn)</a:t>
            </a:r>
          </a:p>
          <a:p>
            <a:pPr lvl="1"/>
            <a:r>
              <a:rPr lang="en-US" dirty="0" smtClean="0"/>
              <a:t>Demonstrating content knowledge</a:t>
            </a:r>
          </a:p>
          <a:p>
            <a:pPr lvl="1"/>
            <a:r>
              <a:rPr lang="en-US" dirty="0" smtClean="0"/>
              <a:t>Using disciplinary methods or foundations</a:t>
            </a:r>
          </a:p>
          <a:p>
            <a:pPr lvl="1"/>
            <a:r>
              <a:rPr lang="en-US" dirty="0" smtClean="0"/>
              <a:t>Acquiring critical thinking skills or experiment with complexity and critical thinking</a:t>
            </a:r>
          </a:p>
          <a:p>
            <a:pPr lvl="1"/>
            <a:r>
              <a:rPr lang="en-US" dirty="0" smtClean="0"/>
              <a:t>Applying course knowledge to new areas of inquiry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46759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Related purposes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Will you be creating, breaking, or reinforcing genre/disciplinary conventions (Glenn &amp; Goldthwaite, 2014)?</a:t>
            </a:r>
          </a:p>
          <a:p>
            <a:r>
              <a:rPr lang="en-US" dirty="0" smtClean="0"/>
              <a:t>What are the objectives of the course, and how will the paper help meet those objectives?</a:t>
            </a:r>
          </a:p>
          <a:p>
            <a:r>
              <a:rPr lang="en-US" dirty="0" smtClean="0"/>
              <a:t>Have you talked with your students about objectives?</a:t>
            </a:r>
          </a:p>
          <a:p>
            <a:r>
              <a:rPr lang="en-US" dirty="0" smtClean="0"/>
              <a:t>What about audience and disciplinary awareness?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6511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Leave room for students’ voices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Bishop and </a:t>
            </a:r>
            <a:r>
              <a:rPr lang="en-US" dirty="0" err="1"/>
              <a:t>Ostrom</a:t>
            </a:r>
            <a:r>
              <a:rPr lang="en-US" dirty="0"/>
              <a:t> (1997) suggest we </a:t>
            </a:r>
            <a:r>
              <a:rPr lang="en-US" dirty="0" smtClean="0"/>
              <a:t>“return [the power of discourses and genres] to our students, encouraging alternate understanding of genre as form </a:t>
            </a:r>
            <a:r>
              <a:rPr lang="en-US" i="1" dirty="0" smtClean="0"/>
              <a:t>and </a:t>
            </a:r>
            <a:r>
              <a:rPr lang="en-US" dirty="0" smtClean="0"/>
              <a:t>as social practice” (p. 1). </a:t>
            </a:r>
            <a:endParaRPr lang="en-US" dirty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Leave room for student topics and interests</a:t>
            </a:r>
          </a:p>
          <a:p>
            <a:r>
              <a:rPr lang="en-US" dirty="0" smtClean="0"/>
              <a:t>Be mindful of student knowledge and background</a:t>
            </a:r>
          </a:p>
          <a:p>
            <a:r>
              <a:rPr lang="en-US" dirty="0" smtClean="0"/>
              <a:t>Avoid too-personal questions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96519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Encourage interested inquiry</a:t>
            </a:r>
            <a:endParaRPr lang="en-US" dirty="0"/>
          </a:p>
        </p:txBody>
      </p:sp>
      <p:pic>
        <p:nvPicPr>
          <p:cNvPr id="5" name="sherlock.gif">
            <a:hlinkClick r:id="" action="ppaction://media"/>
          </p:cNvPr>
          <p:cNvPicPr>
            <a:picLocks noGrp="1" noChangeAspect="1"/>
          </p:cNvPicPr>
          <p:nvPr>
            <p:ph sz="quarter"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09600" y="2208213"/>
            <a:ext cx="3886200" cy="3333750"/>
          </a:xfrm>
        </p:spPr>
      </p:pic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dirty="0" smtClean="0"/>
              <a:t>Meaningful within students’ experiences (classroom or other)</a:t>
            </a:r>
          </a:p>
          <a:p>
            <a:r>
              <a:rPr lang="en-US" dirty="0" smtClean="0"/>
              <a:t>Specific/immediate situations</a:t>
            </a:r>
          </a:p>
          <a:p>
            <a:r>
              <a:rPr lang="en-US" dirty="0" smtClean="0"/>
              <a:t>When possible, encourage personalized approaches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52881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5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531352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Assign writing with your purpose in mind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971962"/>
            <a:ext cx="8153400" cy="4124038"/>
          </a:xfrm>
        </p:spPr>
        <p:txBody>
          <a:bodyPr/>
          <a:lstStyle/>
          <a:p>
            <a:r>
              <a:rPr lang="en-US" dirty="0" smtClean="0"/>
              <a:t>The </a:t>
            </a:r>
            <a:r>
              <a:rPr lang="en-US" i="1" dirty="0" smtClean="0"/>
              <a:t>Writer’s Reference </a:t>
            </a:r>
            <a:r>
              <a:rPr lang="en-US" dirty="0" smtClean="0"/>
              <a:t>(Hacker &amp; </a:t>
            </a:r>
            <a:r>
              <a:rPr lang="en-US" dirty="0" err="1" smtClean="0"/>
              <a:t>Sommers</a:t>
            </a:r>
            <a:r>
              <a:rPr lang="en-US" dirty="0" smtClean="0"/>
              <a:t>, 2014) recommends students pick apart writing prompts using three key features: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Key Terms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Purpose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Evidence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39515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it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941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0453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Median">
  <a:themeElements>
    <a:clrScheme name="Custom 3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DF6827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293</TotalTime>
  <Words>496</Words>
  <Application>Microsoft Macintosh PowerPoint</Application>
  <PresentationFormat>On-screen Show (4:3)</PresentationFormat>
  <Paragraphs>71</Paragraphs>
  <Slides>17</Slides>
  <Notes>0</Notes>
  <HiddenSlides>0</HiddenSlides>
  <MMClips>4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Median</vt:lpstr>
      <vt:lpstr>The Perfect Prompt </vt:lpstr>
      <vt:lpstr>Not what you thought you asked for?</vt:lpstr>
      <vt:lpstr>Why I write?</vt:lpstr>
      <vt:lpstr>Purposes for Assigning Writing</vt:lpstr>
      <vt:lpstr>Related purposes</vt:lpstr>
      <vt:lpstr>Leave room for students’ voices</vt:lpstr>
      <vt:lpstr>Encourage interested inquiry</vt:lpstr>
      <vt:lpstr>Assign writing with your purpose in mind</vt:lpstr>
      <vt:lpstr>PowerPoint Presentation</vt:lpstr>
      <vt:lpstr>PowerPoint Presentation</vt:lpstr>
      <vt:lpstr>PowerPoint Presentation</vt:lpstr>
      <vt:lpstr>Keep it simple, silly!</vt:lpstr>
      <vt:lpstr>Prompt mechanics</vt:lpstr>
      <vt:lpstr>Are these prompts (in)effective?</vt:lpstr>
      <vt:lpstr>PowerPoint Presentation</vt:lpstr>
      <vt:lpstr>Project 2: Analysis</vt:lpstr>
      <vt:lpstr>References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Perfect Prompt </dc:title>
  <dc:creator>Dr. Courtney L. Werner</dc:creator>
  <cp:lastModifiedBy>Courtney Werner</cp:lastModifiedBy>
  <cp:revision>19</cp:revision>
  <cp:lastPrinted>2014-10-15T00:10:04Z</cp:lastPrinted>
  <dcterms:created xsi:type="dcterms:W3CDTF">2014-10-14T20:47:49Z</dcterms:created>
  <dcterms:modified xsi:type="dcterms:W3CDTF">2014-10-16T01:35:22Z</dcterms:modified>
</cp:coreProperties>
</file>