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72" r:id="rId3"/>
    <p:sldId id="273" r:id="rId4"/>
    <p:sldId id="283" r:id="rId5"/>
    <p:sldId id="274" r:id="rId6"/>
    <p:sldId id="275" r:id="rId7"/>
    <p:sldId id="284" r:id="rId8"/>
    <p:sldId id="271" r:id="rId9"/>
    <p:sldId id="286" r:id="rId10"/>
    <p:sldId id="287" r:id="rId11"/>
    <p:sldId id="266" r:id="rId12"/>
    <p:sldId id="276" r:id="rId13"/>
    <p:sldId id="285" r:id="rId14"/>
    <p:sldId id="262" r:id="rId15"/>
    <p:sldId id="267" r:id="rId16"/>
    <p:sldId id="26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150"/>
  </p:normalViewPr>
  <p:slideViewPr>
    <p:cSldViewPr snapToGrid="0">
      <p:cViewPr varScale="1">
        <p:scale>
          <a:sx n="116" d="100"/>
          <a:sy n="116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2073F-869B-5843-A1C4-5E848DBDE05A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B0683-3B79-6048-81FB-7E9C446B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20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3F350D5-2C58-8437-6BB7-2362AFDB9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02518AFA-3921-3C92-6E8E-E42DF1174B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64709379-0BCE-CBFE-6C05-B1E8A3A7AB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8475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90C66E10-34BB-4CEF-DCCE-6BEF65FF1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F1A40AED-D4C0-D7F1-B4CB-6DC42D4D6A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4B2A0E75-4D55-2F4F-9C06-93F507C87D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3369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8D6F892-0060-3F47-EF1D-01339F97F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0A5EF597-E3D5-20A3-64B7-E81984BF23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63379930-3F31-127E-AD26-74931F9515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- What data are you gathering? And how do you use it? More than just a curiosity?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- Are your teams equipped to use the data? Training needed?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Now that one review cycle is complete, we need to be asking how to improve the process. Find a line between ‘just more work’ and making it happen.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What are our goals and how do we know we’re hitting them?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How can assessment play a role in meeting the strategic plan?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dirty="0"/>
              <a:t>I’m still learning and observing and wanting to match the strategic plan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2626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F2B38AB5-1AAB-EB10-8A97-534CCDECD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6F87955F-AED4-7699-7BB4-91C736976F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0837622E-AAB1-68EF-267E-7D19001B8A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553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>
          <a:extLst>
            <a:ext uri="{FF2B5EF4-FFF2-40B4-BE49-F238E27FC236}">
              <a16:creationId xmlns:a16="http://schemas.microsoft.com/office/drawing/2014/main" id="{947512B8-1555-4486-A1FB-A071296ED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0001c093a_0_0:notes">
            <a:extLst>
              <a:ext uri="{FF2B5EF4-FFF2-40B4-BE49-F238E27FC236}">
                <a16:creationId xmlns:a16="http://schemas.microsoft.com/office/drawing/2014/main" id="{FBA77FB8-B271-B844-B565-D760659627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0001c093a_0_0:notes">
            <a:extLst>
              <a:ext uri="{FF2B5EF4-FFF2-40B4-BE49-F238E27FC236}">
                <a16:creationId xmlns:a16="http://schemas.microsoft.com/office/drawing/2014/main" id="{AFE35710-29EB-40A0-2D4D-56F612FEEE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R4.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2261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C9B100B-CCA8-99BF-F9FE-5180AB530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EE1C529-61C4-CF4C-6DFA-8DE8447DF5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89395C2E-502A-ACD4-37C3-1916BF7E27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Discussion – how to improve this?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Pull numbers – which of the students from this semester came from programs pushing it?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7642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5B5B1BFB-0AB9-5F28-D8AF-84ABDE9BB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D119D24F-63CA-0D4F-23B8-E90FF7BBF5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A048A74-3562-0CE3-ACBA-708322B1DF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2898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B05CB37-1B9F-2EDB-712B-AD7B3CAA7B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CD51B3E8-5AD2-0E54-2140-C7D8101EB4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3E83112F-3B5E-5B96-7DFE-69785E441B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6642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0F108C30-F2ED-65D6-E54F-7F8E4C97C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E6D54B4B-3FB7-8974-8A2B-40387767C9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D2DB3FFA-CCAE-253F-F848-9B072BDB4BC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8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846D8C5C-96A1-1942-F218-8174A6058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4588372A-4B0F-1993-7953-60CABB730C4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1EB74AA4-84E4-47D5-1DD9-52A66104569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b="0" i="1" dirty="0">
                <a:solidFill>
                  <a:srgbClr val="7D7D7D"/>
                </a:solidFill>
                <a:effectLst/>
                <a:latin typeface="Georgia" panose="02040502050405020303" pitchFamily="18" charset="0"/>
              </a:rPr>
              <a:t>“Assessment refers to the collection of data to describe or better understand an issue…research refers to the use of data for the purpose of describing, predicting, and controlling as a means toward better understanding the phenomena under consideration, and evaluation refers to the comparison of data to a standard for the purpose of judging worth or quality” (para. 2).</a:t>
            </a:r>
          </a:p>
          <a:p>
            <a:r>
              <a:rPr lang="en-US" sz="2400" i="1" dirty="0">
                <a:solidFill>
                  <a:srgbClr val="7D7D7D"/>
                </a:solidFill>
                <a:latin typeface="Georgia" panose="02040502050405020303" pitchFamily="18" charset="0"/>
              </a:rPr>
              <a:t>Huitt, </a:t>
            </a:r>
            <a:r>
              <a:rPr lang="en-US" sz="2400" i="1" dirty="0" err="1">
                <a:solidFill>
                  <a:srgbClr val="7D7D7D"/>
                </a:solidFill>
                <a:latin typeface="Georgia" panose="02040502050405020303" pitchFamily="18" charset="0"/>
              </a:rPr>
              <a:t>Hummiel</a:t>
            </a:r>
            <a:r>
              <a:rPr lang="en-US" sz="2400" i="1" dirty="0">
                <a:solidFill>
                  <a:srgbClr val="7D7D7D"/>
                </a:solidFill>
                <a:latin typeface="Georgia" panose="02040502050405020303" pitchFamily="18" charset="0"/>
              </a:rPr>
              <a:t>, &amp; Kaeck (2001)</a:t>
            </a:r>
            <a:endParaRPr lang="en-US" sz="2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3657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D0BB391-4BE1-11CE-9B41-47D0DC4FC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68395937-3EC2-3235-ED8F-65031225D9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0CE9FD1D-5B63-014B-D7EE-4AE6161AF6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5414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C985BB4C-2727-E1DF-C208-741B071FB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5681BE85-6751-203A-A6FF-0A7BBC896E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33FF33D8-6D85-17E2-C304-AC13B86FE9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5644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2BB5813-8207-2ACE-2311-902B2496E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6F975958-3F3D-0EEB-53FF-0CD0600B2A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2E7C4728-57B4-AE92-EDBC-A7598C35EF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37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8555453C-994D-9FBD-1934-34597E7F0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BAF362C5-0F19-3AC3-609A-4A10CD7809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716FAB4-4F4E-A6D4-7705-D2B439034D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1696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81A6845F-3F79-DC15-C1C9-ACD0249CC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A38DFBA6-6AC0-9513-D443-0D98EF0C5F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79D88DD5-79F0-FCB5-B27E-8E328EB10C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4413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7672884-ECFC-BEAD-653F-AFB13941C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69A03CD9-8F8D-4BF2-3AB5-D9A46362E9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576DB3F2-1591-78A0-B251-FC544F1518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247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AE24-DC13-49EF-800A-3028EAFAE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73BC1-823A-8AF4-0572-FF051BCF9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CFC55-C508-8555-CAB4-C141730B8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39955-AFD9-F4D9-3A21-7C1C7ABD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DC942-5C55-569A-093C-5BAD6ED67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6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00B01-0AC8-38AF-64CE-EC594539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02C78-A93A-8B13-44CC-32D3A6FCE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0AA1A-C668-FA51-308D-F217EF11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F2C19-4A71-2557-21C5-4134B9BA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4D4E4-5794-2CF4-4D6B-A07D89F0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8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384716-868B-7EE2-36AA-6D2B4B400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83802-138A-BFC2-7D92-482523BA6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BC374-74B7-508A-3988-1A3EEA67E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A6E2E-B18F-B170-7A68-6BA096BF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6ED1E-E0D3-378E-08EE-B2695185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7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72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8430-CDF8-6303-4580-1BD5B073D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0939A-5AAD-F04A-7245-ACE85BA6E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2901C-3CA5-A183-79BC-37DF0723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A1E01-D34B-2C1F-EAA7-1D8E94E2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FC2CB-D158-F743-D450-6630A2BB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7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5100-D4A0-9147-38A4-E315178C0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FF3AC-FF9D-C93E-7A3F-E092DD509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217FB-2AD6-D244-A9DE-1891C9B9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5774D-DCC8-B669-D69C-D1661CDD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2FDE0-4A11-6D01-2C6A-6F529106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9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B49-D05B-7429-3E34-5FF2EDBA5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B18E5-DE63-DFE4-7BFA-3C04FBF11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120AE-2BCB-B4C8-E7E0-D57D1D2B6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5A688-DB7C-E917-1F88-EFB07548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33340-BC82-0A01-AEBF-D5321CD2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3CED5-2A4E-1B31-E3F4-2BEC38CF1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E32D3-F852-BFA0-4924-C8C1EB922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A2F11-E9D6-4C8B-A9B6-072815058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72EC7-24FC-ADF8-E20C-A9D1C303E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8614A-5101-1103-6404-3BA2C0C62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5CD2D0-BD55-9DFF-20ED-2BB2880DC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6F41EB-0991-AF82-DF0D-620A75BC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EBAB23-739F-0C4F-3E29-344C9A4A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C92C72-856F-DC00-9A31-69BC3C4C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96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F17E-5CEB-1D2D-FCA8-17DDA060B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79AB74-4D24-5357-2FCF-94E1570C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B13FE-CB74-85B8-C550-319AE197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BF6EE-927D-F731-9A2D-94864FA5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7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09E5EA-6261-408F-669D-487FF65F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D49E8A-8845-018A-A36B-FEC8804E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13D70-7289-9D17-81BF-35277300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1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2E41B-08A7-BD55-3B80-3688622A8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83EB1-6291-ACD4-E5D4-DA0ABBFC7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38F5F-2A87-8AA0-0258-B414B0DC3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0D2E9-FE72-0AD6-488C-E8356A5F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1E6A1-EA09-6956-2C63-7D4E88C3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ECEBD-0133-1C33-1864-ABF790E5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5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C1FF5-B3BD-BC0E-490B-B7CA939F5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BFDEFA-2B92-5F7E-FB8B-5652649F6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864BC2-C981-5C3A-92A9-1780FCD18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94358-9C60-79CD-3366-B0824E5B5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78388-8C00-8E79-A9EA-DE277CBD5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3FBFA-C0F8-8274-FAAE-28813BE0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2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EE77D-5936-0E70-6EFC-1791BBB63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EF586-1DF8-162C-E8BF-7D3189087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2858F-A676-0BF9-A84C-A79F3F299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7C5C-D060-5A45-9F76-F4DF65B44CDD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66C1A-E466-DE5A-B990-FB66BE631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8A10D-3E69-54CD-DD48-3DA40EC55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7818-7943-2441-97C8-CECB6A0DD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hiron.valdosta.edu/whuitt/col/intro/sciknow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dpsycinteractive.org/topics/intro/science.html" TargetMode="External"/><Relationship Id="rId4" Type="http://schemas.openxmlformats.org/officeDocument/2006/relationships/hyperlink" Target="http://www.edpsycinteractive.org/topicsl/intro/relvalid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E2D3ED8-7AB3-27B7-9C22-A707CCA72C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7" b="39795"/>
          <a:stretch/>
        </p:blipFill>
        <p:spPr bwMode="auto">
          <a:xfrm>
            <a:off x="1569156" y="0"/>
            <a:ext cx="10622844" cy="4513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177386" y="4720181"/>
            <a:ext cx="9406385" cy="193127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5400" b="1" dirty="0">
                <a:solidFill>
                  <a:srgbClr val="F17A1E"/>
                </a:solidFill>
                <a:latin typeface="Verlag Book" pitchFamily="2" charset="0"/>
              </a:rPr>
              <a:t>The State of Hope College Assessment</a:t>
            </a:r>
            <a:endParaRPr sz="4800" dirty="0">
              <a:solidFill>
                <a:srgbClr val="F17A1E"/>
              </a:solidFill>
              <a:latin typeface="Verlag Book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3FFB76-326C-7B9D-6086-E7A91AEF0E7F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40BBD6-5042-2E3A-CB71-9FBDE7DEFD97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3056418-AAA1-6EEB-CB39-92FBCFBB1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7532397-EBCE-A86C-043D-F09138DB0A07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7207D-E2AD-46E7-8D47-AC20A6208FBF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026" name="Picture 2" descr="Downloadable Logos | Hope College">
            <a:extLst>
              <a:ext uri="{FF2B5EF4-FFF2-40B4-BE49-F238E27FC236}">
                <a16:creationId xmlns:a16="http://schemas.microsoft.com/office/drawing/2014/main" id="{28D00130-36E4-C44A-64F7-12E1B94F1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56" y="5581661"/>
            <a:ext cx="2122312" cy="83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68F30DBA-F47A-D332-C223-F5C9D70FAE04}"/>
              </a:ext>
            </a:extLst>
          </p:cNvPr>
          <p:cNvSpPr txBox="1">
            <a:spLocks/>
          </p:cNvSpPr>
          <p:nvPr/>
        </p:nvSpPr>
        <p:spPr>
          <a:xfrm>
            <a:off x="1738486" y="1"/>
            <a:ext cx="8286047" cy="1506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4400" b="1" dirty="0">
                <a:solidFill>
                  <a:srgbClr val="F17A1E"/>
                </a:solidFill>
                <a:latin typeface="Verlag Book" pitchFamily="2" charset="0"/>
              </a:rPr>
              <a:t>Common Learning Outcome 4</a:t>
            </a:r>
            <a:br>
              <a:rPr lang="en-US" sz="4800" b="1" dirty="0">
                <a:solidFill>
                  <a:srgbClr val="F17A1E"/>
                </a:solidFill>
                <a:latin typeface="Verlag Book" pitchFamily="2" charset="0"/>
              </a:rPr>
            </a:br>
            <a:r>
              <a:rPr lang="en-US" sz="3333" b="1" i="1" dirty="0">
                <a:solidFill>
                  <a:srgbClr val="002A5B"/>
                </a:solidFill>
                <a:latin typeface="Verlag Book" pitchFamily="2" charset="0"/>
              </a:rPr>
              <a:t>Integrate Knowledge, Experience and Purpose</a:t>
            </a:r>
            <a:endParaRPr lang="en-US" sz="3333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8CAECB-DEDA-A613-9262-3C1DD31FDB4D}"/>
              </a:ext>
            </a:extLst>
          </p:cNvPr>
          <p:cNvSpPr txBox="1"/>
          <p:nvPr/>
        </p:nvSpPr>
        <p:spPr>
          <a:xfrm>
            <a:off x="2077154" y="1856349"/>
            <a:ext cx="936978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askerville" panose="02020502070401020303" pitchFamily="18" charset="0"/>
                <a:ea typeface="Baskerville" panose="02020502070401020303" pitchFamily="18" charset="0"/>
              </a:rPr>
              <a:t>NSSE: Reflective and Integrative Learning</a:t>
            </a:r>
          </a:p>
          <a:p>
            <a:r>
              <a:rPr lang="en-US" sz="2400" dirty="0">
                <a:latin typeface="Baskerville" panose="02020502070401020303" pitchFamily="18" charset="0"/>
                <a:ea typeface="Baskerville" panose="02020502070401020303" pitchFamily="18" charset="0"/>
              </a:rPr>
              <a:t>Hope senior scores slightly decreased in 2024, but we remain higher than our comparison group of Great Lakes Private institutions.</a:t>
            </a:r>
          </a:p>
          <a:p>
            <a:endParaRPr lang="en-US" sz="2400" dirty="0"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r>
              <a:rPr lang="en-US" sz="2400" b="1" dirty="0" err="1">
                <a:latin typeface="Baskerville" panose="02020502070401020303" pitchFamily="18" charset="0"/>
                <a:ea typeface="Baskerville" panose="02020502070401020303" pitchFamily="18" charset="0"/>
              </a:rPr>
              <a:t>Lifeview</a:t>
            </a:r>
            <a:r>
              <a:rPr lang="en-US" sz="2400" b="1" dirty="0">
                <a:latin typeface="Baskerville" panose="02020502070401020303" pitchFamily="18" charset="0"/>
                <a:ea typeface="Baskerville" panose="02020502070401020303" pitchFamily="18" charset="0"/>
              </a:rPr>
              <a:t> Paper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Baskerville" panose="02020502070401020303" pitchFamily="18" charset="0"/>
                <a:ea typeface="Baskerville" panose="02020502070401020303" pitchFamily="18" charset="0"/>
              </a:rPr>
              <a:t>60 papers sampled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Baskerville" panose="02020502070401020303" pitchFamily="18" charset="0"/>
                <a:ea typeface="Baskerville" panose="02020502070401020303" pitchFamily="18" charset="0"/>
              </a:rPr>
              <a:t>Some formats of papers lent themselves to better scores</a:t>
            </a:r>
          </a:p>
          <a:p>
            <a:pPr marL="380990" lvl="1" indent="-380990">
              <a:buFont typeface="Arial" panose="020B0604020202020204" pitchFamily="34" charset="0"/>
              <a:buChar char="•"/>
            </a:pPr>
            <a:r>
              <a:rPr lang="en-US" sz="2400" dirty="0">
                <a:latin typeface="Baskerville" panose="02020502070401020303" pitchFamily="18" charset="0"/>
                <a:ea typeface="Baskerville" panose="02020502070401020303" pitchFamily="18" charset="0"/>
              </a:rPr>
              <a:t>Impacted by writing prompt </a:t>
            </a:r>
          </a:p>
        </p:txBody>
      </p:sp>
    </p:spTree>
    <p:extLst>
      <p:ext uri="{BB962C8B-B14F-4D97-AF65-F5344CB8AC3E}">
        <p14:creationId xmlns:p14="http://schemas.microsoft.com/office/powerpoint/2010/main" val="110601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72525B18-7D8C-1AF6-4C84-8343CF589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450EFCE-7F5F-5131-1244-DF2372AED554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578A28-1853-214E-E38A-4978253A7CC9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026" name="Picture 2" descr="Downloadable Logos | Hope College">
            <a:extLst>
              <a:ext uri="{FF2B5EF4-FFF2-40B4-BE49-F238E27FC236}">
                <a16:creationId xmlns:a16="http://schemas.microsoft.com/office/drawing/2014/main" id="{8262D3CC-2E60-4ABD-5855-A3D09F684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56" y="5581661"/>
            <a:ext cx="2122312" cy="83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85D90795-E143-83EB-7646-B3620AC12C93}"/>
              </a:ext>
            </a:extLst>
          </p:cNvPr>
          <p:cNvSpPr txBox="1">
            <a:spLocks/>
          </p:cNvSpPr>
          <p:nvPr/>
        </p:nvSpPr>
        <p:spPr>
          <a:xfrm>
            <a:off x="1738487" y="127190"/>
            <a:ext cx="8974669" cy="1506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 fontScale="9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4800" b="1" dirty="0">
                <a:solidFill>
                  <a:srgbClr val="F17A1E"/>
                </a:solidFill>
                <a:latin typeface="Verlag Book" pitchFamily="2" charset="0"/>
              </a:rPr>
              <a:t>Common Learning Outcome 5</a:t>
            </a:r>
            <a:br>
              <a:rPr lang="en-US" sz="4800" b="1" dirty="0">
                <a:solidFill>
                  <a:srgbClr val="F17A1E"/>
                </a:solidFill>
                <a:latin typeface="Verlag Book" pitchFamily="2" charset="0"/>
              </a:rPr>
            </a:br>
            <a:r>
              <a:rPr lang="en-US" sz="3600" b="1" i="1" dirty="0">
                <a:solidFill>
                  <a:srgbClr val="002A5B"/>
                </a:solidFill>
                <a:latin typeface="Verlag Book" pitchFamily="2" charset="0"/>
              </a:rPr>
              <a:t>Demonstrate Cultural Awareness and Competency</a:t>
            </a:r>
            <a:endParaRPr lang="en-US" sz="4267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D1DD4-105F-D080-3AA5-D6865C80FACA}"/>
              </a:ext>
            </a:extLst>
          </p:cNvPr>
          <p:cNvSpPr txBox="1"/>
          <p:nvPr/>
        </p:nvSpPr>
        <p:spPr>
          <a:xfrm>
            <a:off x="1969478" y="1959642"/>
            <a:ext cx="9967221" cy="1118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85224"/>
            <a:r>
              <a:rPr lang="en-US" sz="2400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Heighten ICDA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95% of seniors scored proficient or advanced for Analyze and Act 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Students who study abroad had higher Approach scores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EB263D-B15D-4EA3-0662-9DD1353DB871}"/>
              </a:ext>
            </a:extLst>
          </p:cNvPr>
          <p:cNvSpPr txBox="1"/>
          <p:nvPr/>
        </p:nvSpPr>
        <p:spPr>
          <a:xfrm>
            <a:off x="1969478" y="3532351"/>
            <a:ext cx="9967221" cy="14463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85224"/>
            <a:r>
              <a:rPr lang="en-US" sz="2400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NSSE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The target for the diverse others engagement indicator was met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Three items where Hope College students scored lower than the GLP institutions may be related to the makeup of Hope’s student body  </a:t>
            </a:r>
          </a:p>
        </p:txBody>
      </p:sp>
    </p:spTree>
    <p:extLst>
      <p:ext uri="{BB962C8B-B14F-4D97-AF65-F5344CB8AC3E}">
        <p14:creationId xmlns:p14="http://schemas.microsoft.com/office/powerpoint/2010/main" val="2582536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ECA40518-121D-004D-F557-72A8AC5A2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12F8EC-BDF3-7EF9-410E-F40767B63F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56" t="24797" r="19538" b="9712"/>
          <a:stretch/>
        </p:blipFill>
        <p:spPr bwMode="auto">
          <a:xfrm>
            <a:off x="7873115" y="1628782"/>
            <a:ext cx="4090276" cy="407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5E7439C-91D0-4072-B1AB-DD29454469B1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082BCB-DEB0-FE30-83CF-302DEB70DEF9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Google Shape;54;p13">
            <a:extLst>
              <a:ext uri="{FF2B5EF4-FFF2-40B4-BE49-F238E27FC236}">
                <a16:creationId xmlns:a16="http://schemas.microsoft.com/office/drawing/2014/main" id="{4EDDF571-74D6-7AE3-0A63-D94D3A5E645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045623" y="242889"/>
            <a:ext cx="7601160" cy="118414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" b="1" dirty="0">
                <a:solidFill>
                  <a:srgbClr val="F17A1E"/>
                </a:solidFill>
                <a:latin typeface="Verlag Book" pitchFamily="2" charset="0"/>
              </a:rPr>
              <a:t>Looking Forward </a:t>
            </a:r>
            <a:endParaRPr sz="4800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B4862E-1F84-1FAE-1E3D-DCC94646165B}"/>
              </a:ext>
            </a:extLst>
          </p:cNvPr>
          <p:cNvSpPr txBox="1"/>
          <p:nvPr/>
        </p:nvSpPr>
        <p:spPr>
          <a:xfrm>
            <a:off x="2127979" y="1427031"/>
            <a:ext cx="5186312" cy="49859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>
                <a:latin typeface="Baskerville" panose="02020502070401020303" pitchFamily="18" charset="0"/>
                <a:ea typeface="Baskerville" panose="02020502070401020303" pitchFamily="18" charset="0"/>
              </a:rPr>
              <a:t>Celebrate!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>
                <a:latin typeface="Baskerville" panose="02020502070401020303" pitchFamily="18" charset="0"/>
                <a:ea typeface="Baskerville" panose="02020502070401020303" pitchFamily="18" charset="0"/>
              </a:rPr>
              <a:t>Is the data we’re gathering meaningful?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>
                <a:latin typeface="Baskerville" panose="02020502070401020303" pitchFamily="18" charset="0"/>
                <a:ea typeface="Baskerville" panose="02020502070401020303" pitchFamily="18" charset="0"/>
              </a:rPr>
              <a:t>Are our current assessment plans meaningful and actionable?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>
                <a:latin typeface="Baskerville" panose="02020502070401020303" pitchFamily="18" charset="0"/>
                <a:ea typeface="Baskerville" panose="02020502070401020303" pitchFamily="18" charset="0"/>
              </a:rPr>
              <a:t>Use assessment to make decisions and then tell a story.</a:t>
            </a:r>
          </a:p>
        </p:txBody>
      </p:sp>
    </p:spTree>
    <p:extLst>
      <p:ext uri="{BB962C8B-B14F-4D97-AF65-F5344CB8AC3E}">
        <p14:creationId xmlns:p14="http://schemas.microsoft.com/office/powerpoint/2010/main" val="156963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E694B912-8DD6-5D6C-8EFD-694B22C2B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57524B62-99F6-6E8D-25D8-0735685826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63" t="21553" r="15650" b="7946"/>
          <a:stretch/>
        </p:blipFill>
        <p:spPr bwMode="auto">
          <a:xfrm>
            <a:off x="1164775" y="1463135"/>
            <a:ext cx="6095999" cy="543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43D7EA-9BA3-3B9E-06DC-443E5ABDE731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F3F252-BCB3-E600-E968-E8B169958D0C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A6B5A8-85DE-AB5B-E911-79DD6CC4DA91}"/>
              </a:ext>
            </a:extLst>
          </p:cNvPr>
          <p:cNvSpPr txBox="1"/>
          <p:nvPr/>
        </p:nvSpPr>
        <p:spPr>
          <a:xfrm>
            <a:off x="7032170" y="2347019"/>
            <a:ext cx="470021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Assessment: 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An ongoing, systematic process that begins with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developing student learning outcomes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followed by the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collection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review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and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use of information 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about those outcomes </a:t>
            </a:r>
            <a:r>
              <a:rPr lang="en-US" sz="2400" b="1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for the purpose of improving student learning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. </a:t>
            </a:r>
            <a:endParaRPr lang="en-US" sz="4800" dirty="0">
              <a:latin typeface="Verlag Book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F4DCD2-141A-E1D3-8350-F130F8435AF1}"/>
              </a:ext>
            </a:extLst>
          </p:cNvPr>
          <p:cNvSpPr txBox="1"/>
          <p:nvPr/>
        </p:nvSpPr>
        <p:spPr>
          <a:xfrm>
            <a:off x="2253236" y="324112"/>
            <a:ext cx="51521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Verlag Book" pitchFamily="2" charset="0"/>
              </a:rPr>
              <a:t>Assessment Cycle </a:t>
            </a:r>
          </a:p>
        </p:txBody>
      </p:sp>
      <p:pic>
        <p:nvPicPr>
          <p:cNvPr id="1026" name="Picture 2" descr="Three Arrows Circle PNG &amp; SVG Design For T-Shirts">
            <a:extLst>
              <a:ext uri="{FF2B5EF4-FFF2-40B4-BE49-F238E27FC236}">
                <a16:creationId xmlns:a16="http://schemas.microsoft.com/office/drawing/2014/main" id="{5B16EF80-39BF-10A3-F9DA-538688E86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462" y="1379645"/>
            <a:ext cx="1196623" cy="119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534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>
          <a:extLst>
            <a:ext uri="{FF2B5EF4-FFF2-40B4-BE49-F238E27FC236}">
              <a16:creationId xmlns:a16="http://schemas.microsoft.com/office/drawing/2014/main" id="{402CDD5D-BEE1-C1ED-ED3E-EB9FC9E08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84C08D-DABC-6DB1-DA1C-74BCBA2B3663}"/>
              </a:ext>
            </a:extLst>
          </p:cNvPr>
          <p:cNvSpPr/>
          <p:nvPr/>
        </p:nvSpPr>
        <p:spPr>
          <a:xfrm rot="5400000">
            <a:off x="6047241" y="-4579684"/>
            <a:ext cx="97524" cy="12192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Google Shape;54;p13">
            <a:extLst>
              <a:ext uri="{FF2B5EF4-FFF2-40B4-BE49-F238E27FC236}">
                <a16:creationId xmlns:a16="http://schemas.microsoft.com/office/drawing/2014/main" id="{C7D78BCB-FA56-4B2D-4187-C3CC57045B97}"/>
              </a:ext>
            </a:extLst>
          </p:cNvPr>
          <p:cNvSpPr txBox="1">
            <a:spLocks/>
          </p:cNvSpPr>
          <p:nvPr/>
        </p:nvSpPr>
        <p:spPr>
          <a:xfrm>
            <a:off x="699487" y="247367"/>
            <a:ext cx="10793026" cy="1140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5400" b="1" dirty="0">
                <a:solidFill>
                  <a:srgbClr val="002A5B"/>
                </a:solidFill>
                <a:latin typeface="Verlag Book" pitchFamily="2" charset="0"/>
              </a:rPr>
              <a:t>Common Learning Outcome Tools</a:t>
            </a:r>
            <a:endParaRPr lang="en-US" sz="5400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pic>
        <p:nvPicPr>
          <p:cNvPr id="4" name="Picture 2" descr="Downloadable Logos | Hope College">
            <a:extLst>
              <a:ext uri="{FF2B5EF4-FFF2-40B4-BE49-F238E27FC236}">
                <a16:creationId xmlns:a16="http://schemas.microsoft.com/office/drawing/2014/main" id="{FA06E7D0-2A8A-1811-9D23-090C84C93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56" y="5581661"/>
            <a:ext cx="2122312" cy="83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F8242B-1E2A-15BF-6AD7-C1471C30635D}"/>
              </a:ext>
            </a:extLst>
          </p:cNvPr>
          <p:cNvSpPr txBox="1"/>
          <p:nvPr/>
        </p:nvSpPr>
        <p:spPr>
          <a:xfrm>
            <a:off x="515412" y="1645090"/>
            <a:ext cx="9643409" cy="509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latin typeface="Baskerville" panose="02020502070401020303" pitchFamily="18" charset="0"/>
                <a:ea typeface="Baskerville" panose="02020502070401020303" pitchFamily="18" charset="0"/>
              </a:rPr>
              <a:t>Direct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Heighten Critical Thinking Assessment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Artifacts (APLO 1 Analysis)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Senior Seminar </a:t>
            </a:r>
            <a:r>
              <a:rPr lang="en-US" sz="2800" dirty="0" err="1">
                <a:latin typeface="Baskerville" panose="02020502070401020303" pitchFamily="18" charset="0"/>
                <a:ea typeface="Baskerville" panose="02020502070401020303" pitchFamily="18" charset="0"/>
              </a:rPr>
              <a:t>Lifeview</a:t>
            </a: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 Paper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Heighten Intercultural Competency and Diversity Assessment </a:t>
            </a:r>
          </a:p>
          <a:p>
            <a:pPr>
              <a:spcAft>
                <a:spcPts val="600"/>
              </a:spcAft>
            </a:pPr>
            <a:r>
              <a:rPr lang="en-US" sz="2800" b="1" dirty="0">
                <a:latin typeface="Baskerville" panose="02020502070401020303" pitchFamily="18" charset="0"/>
                <a:ea typeface="Baskerville" panose="02020502070401020303" pitchFamily="18" charset="0"/>
              </a:rPr>
              <a:t>Indirect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National Survey of Student Engagement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Intellectual Engagement with the Christian Faith Survey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Six Months Out Graduate Survey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National Alumni Career Mobility Survey </a:t>
            </a:r>
          </a:p>
        </p:txBody>
      </p:sp>
    </p:spTree>
    <p:extLst>
      <p:ext uri="{BB962C8B-B14F-4D97-AF65-F5344CB8AC3E}">
        <p14:creationId xmlns:p14="http://schemas.microsoft.com/office/powerpoint/2010/main" val="3951538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45C0CFD8-B162-E1ED-663E-39DCCDBD8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17A69C-42E3-62C3-0C1E-C1BAA7194D34}"/>
              </a:ext>
            </a:extLst>
          </p:cNvPr>
          <p:cNvSpPr/>
          <p:nvPr/>
        </p:nvSpPr>
        <p:spPr>
          <a:xfrm>
            <a:off x="1446844" y="4061983"/>
            <a:ext cx="7203017" cy="2456467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026" name="Picture 2" descr="Downloadable Logos | Hope College">
            <a:extLst>
              <a:ext uri="{FF2B5EF4-FFF2-40B4-BE49-F238E27FC236}">
                <a16:creationId xmlns:a16="http://schemas.microsoft.com/office/drawing/2014/main" id="{E8B36BA3-A87F-48FF-1D55-FB651B45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56" y="5581661"/>
            <a:ext cx="2122312" cy="83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D094F89B-5CA9-CB9A-C77B-D852977D9D29}"/>
              </a:ext>
            </a:extLst>
          </p:cNvPr>
          <p:cNvSpPr txBox="1">
            <a:spLocks/>
          </p:cNvSpPr>
          <p:nvPr/>
        </p:nvSpPr>
        <p:spPr>
          <a:xfrm>
            <a:off x="1063194" y="3472707"/>
            <a:ext cx="8178801" cy="60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 fontScale="9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1" dirty="0">
                <a:solidFill>
                  <a:srgbClr val="002A5B"/>
                </a:solidFill>
                <a:latin typeface="Verlag Book" pitchFamily="2" charset="0"/>
              </a:rPr>
              <a:t>Critical Thinking Senior Students</a:t>
            </a:r>
            <a:endParaRPr lang="en-US" sz="2667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678FD2-4895-0142-D5FF-310E73C8D4B7}"/>
              </a:ext>
            </a:extLst>
          </p:cNvPr>
          <p:cNvGraphicFramePr>
            <a:graphicFrameLocks noGrp="1"/>
          </p:cNvGraphicFramePr>
          <p:nvPr/>
        </p:nvGraphicFramePr>
        <p:xfrm>
          <a:off x="1668740" y="4301310"/>
          <a:ext cx="6759224" cy="1977812"/>
        </p:xfrm>
        <a:graphic>
          <a:graphicData uri="http://schemas.openxmlformats.org/drawingml/2006/table">
            <a:tbl>
              <a:tblPr firstRow="1" bandRow="1"/>
              <a:tblGrid>
                <a:gridCol w="3379612">
                  <a:extLst>
                    <a:ext uri="{9D8B030D-6E8A-4147-A177-3AD203B41FA5}">
                      <a16:colId xmlns:a16="http://schemas.microsoft.com/office/drawing/2014/main" val="2588196305"/>
                    </a:ext>
                  </a:extLst>
                </a:gridCol>
                <a:gridCol w="3379612">
                  <a:extLst>
                    <a:ext uri="{9D8B030D-6E8A-4147-A177-3AD203B41FA5}">
                      <a16:colId xmlns:a16="http://schemas.microsoft.com/office/drawing/2014/main" val="588195423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AY 2023-2024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41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0660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Fall 2024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60418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Winter 2024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106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2785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166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43418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D95BCF38-3BDA-B659-1512-10A3A4FC5226}"/>
              </a:ext>
            </a:extLst>
          </p:cNvPr>
          <p:cNvSpPr/>
          <p:nvPr/>
        </p:nvSpPr>
        <p:spPr>
          <a:xfrm>
            <a:off x="843592" y="849322"/>
            <a:ext cx="8618009" cy="2396231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Google Shape;54;p13">
            <a:extLst>
              <a:ext uri="{FF2B5EF4-FFF2-40B4-BE49-F238E27FC236}">
                <a16:creationId xmlns:a16="http://schemas.microsoft.com/office/drawing/2014/main" id="{800A630A-307C-99A5-8D6E-A16424DAE832}"/>
              </a:ext>
            </a:extLst>
          </p:cNvPr>
          <p:cNvSpPr txBox="1">
            <a:spLocks/>
          </p:cNvSpPr>
          <p:nvPr/>
        </p:nvSpPr>
        <p:spPr>
          <a:xfrm>
            <a:off x="1047320" y="244992"/>
            <a:ext cx="8178801" cy="60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 fontScale="9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1" dirty="0">
                <a:solidFill>
                  <a:srgbClr val="F17A1E"/>
                </a:solidFill>
                <a:latin typeface="Verlag Book" pitchFamily="2" charset="0"/>
              </a:rPr>
              <a:t>Intercultural Competency and Diversity </a:t>
            </a:r>
            <a:endParaRPr lang="en-US" sz="2667" i="1" dirty="0">
              <a:solidFill>
                <a:srgbClr val="F17A1E"/>
              </a:solidFill>
              <a:latin typeface="Verlag Book" pitchFamily="2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ECD7E2E-FC50-87EA-1159-C08B90560B6B}"/>
              </a:ext>
            </a:extLst>
          </p:cNvPr>
          <p:cNvGraphicFramePr>
            <a:graphicFrameLocks noGrp="1"/>
          </p:cNvGraphicFramePr>
          <p:nvPr/>
        </p:nvGraphicFramePr>
        <p:xfrm>
          <a:off x="1065489" y="1039228"/>
          <a:ext cx="8178801" cy="1960500"/>
        </p:xfrm>
        <a:graphic>
          <a:graphicData uri="http://schemas.openxmlformats.org/drawingml/2006/table">
            <a:tbl>
              <a:tblPr firstRow="1" bandRow="1"/>
              <a:tblGrid>
                <a:gridCol w="2726267">
                  <a:extLst>
                    <a:ext uri="{9D8B030D-6E8A-4147-A177-3AD203B41FA5}">
                      <a16:colId xmlns:a16="http://schemas.microsoft.com/office/drawing/2014/main" val="2588196305"/>
                    </a:ext>
                  </a:extLst>
                </a:gridCol>
                <a:gridCol w="2726267">
                  <a:extLst>
                    <a:ext uri="{9D8B030D-6E8A-4147-A177-3AD203B41FA5}">
                      <a16:colId xmlns:a16="http://schemas.microsoft.com/office/drawing/2014/main" val="3761532873"/>
                    </a:ext>
                  </a:extLst>
                </a:gridCol>
                <a:gridCol w="2726267">
                  <a:extLst>
                    <a:ext uri="{9D8B030D-6E8A-4147-A177-3AD203B41FA5}">
                      <a16:colId xmlns:a16="http://schemas.microsoft.com/office/drawing/2014/main" val="588195423"/>
                    </a:ext>
                  </a:extLst>
                </a:gridCol>
              </a:tblGrid>
              <a:tr h="490125">
                <a:tc>
                  <a:txBody>
                    <a:bodyPr/>
                    <a:lstStyle/>
                    <a:p>
                      <a:pPr algn="ctr"/>
                      <a:endParaRPr lang="en-US" sz="2100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First Year Students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Senior Students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145726"/>
                  </a:ext>
                </a:extLst>
              </a:tr>
              <a:tr h="4901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AY 2023-2024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582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119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06607"/>
                  </a:ext>
                </a:extLst>
              </a:tr>
              <a:tr h="4901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AY 2024-2025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586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250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604188"/>
                  </a:ext>
                </a:extLst>
              </a:tr>
              <a:tr h="490125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1,168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</a:rPr>
                        <a:t>369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43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386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0138262F-7128-E033-54BA-F13A83F11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19218B-8D5C-0DC9-B5D6-8C927D92301E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2B5895-C010-C784-FE89-58A13D68F3A3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026" name="Picture 2" descr="Downloadable Logos | Hope College">
            <a:extLst>
              <a:ext uri="{FF2B5EF4-FFF2-40B4-BE49-F238E27FC236}">
                <a16:creationId xmlns:a16="http://schemas.microsoft.com/office/drawing/2014/main" id="{FDA7FB56-E0E4-CED6-9718-E189C573B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56" y="5581661"/>
            <a:ext cx="2122312" cy="83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39454874-B3EC-F354-4995-DC342A09E57E}"/>
              </a:ext>
            </a:extLst>
          </p:cNvPr>
          <p:cNvSpPr txBox="1">
            <a:spLocks/>
          </p:cNvSpPr>
          <p:nvPr/>
        </p:nvSpPr>
        <p:spPr>
          <a:xfrm>
            <a:off x="2065866" y="187961"/>
            <a:ext cx="8974669" cy="11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/>
            <a:r>
              <a:rPr lang="en-US" sz="4800" b="1" i="1" dirty="0">
                <a:solidFill>
                  <a:srgbClr val="F17A1E"/>
                </a:solidFill>
                <a:latin typeface="Verlag Book" pitchFamily="2" charset="0"/>
              </a:rPr>
              <a:t>Coming Up in Assessment</a:t>
            </a:r>
            <a:endParaRPr lang="en-US" sz="4267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51B6E9-197B-C3F6-C4C8-EC862DA86D21}"/>
              </a:ext>
            </a:extLst>
          </p:cNvPr>
          <p:cNvSpPr txBox="1"/>
          <p:nvPr/>
        </p:nvSpPr>
        <p:spPr>
          <a:xfrm>
            <a:off x="2065866" y="1393506"/>
            <a:ext cx="9369780" cy="4687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133" b="1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Increase Assessment Response Rates </a:t>
            </a:r>
          </a:p>
          <a:p>
            <a:pPr marL="380990" indent="-380990">
              <a:buFont typeface="Wingdings" pitchFamily="2" charset="2"/>
              <a:buChar char="§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Survey Schedule and Survey Strategy </a:t>
            </a:r>
          </a:p>
          <a:p>
            <a:endParaRPr lang="en-US" sz="2133" dirty="0">
              <a:solidFill>
                <a:srgbClr val="002A5B"/>
              </a:solidFill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r>
              <a:rPr lang="en-US" sz="2133" b="1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Anchor Plan Learning Outcome Assessment </a:t>
            </a:r>
          </a:p>
          <a:p>
            <a:pPr marL="380990" indent="-380990">
              <a:buFont typeface="Wingdings" pitchFamily="2" charset="2"/>
              <a:buChar char="§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Artifact Analysis May 19-20 </a:t>
            </a:r>
          </a:p>
          <a:p>
            <a:endParaRPr lang="en-US" sz="2133" dirty="0">
              <a:solidFill>
                <a:srgbClr val="002A5B"/>
              </a:solidFill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r>
              <a:rPr lang="en-US" sz="2133" b="1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Common Learning Outcome Assessment </a:t>
            </a:r>
          </a:p>
          <a:p>
            <a:pPr marL="380990" indent="-380990">
              <a:buFont typeface="Wingdings" pitchFamily="2" charset="2"/>
              <a:buChar char="§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Engage Assessment Teams for data analysis – Outcomes 1 &amp; 2 </a:t>
            </a:r>
          </a:p>
          <a:p>
            <a:pPr marL="380990" indent="-380990">
              <a:buFont typeface="Wingdings" pitchFamily="2" charset="2"/>
              <a:buChar char="§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CLO Reports to AcAB – April 15</a:t>
            </a:r>
          </a:p>
          <a:p>
            <a:pPr marL="380990" indent="-380990">
              <a:buFont typeface="Wingdings" pitchFamily="2" charset="2"/>
              <a:buChar char="§"/>
            </a:pPr>
            <a:endParaRPr lang="en-US" sz="2133" dirty="0">
              <a:solidFill>
                <a:srgbClr val="002A5B"/>
              </a:solidFill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r>
              <a:rPr lang="en-US" sz="2133" b="1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Program Learning Outcome Assessment </a:t>
            </a:r>
          </a:p>
          <a:p>
            <a:pPr marL="380990" indent="-380990">
              <a:buFont typeface="Wingdings" pitchFamily="2" charset="2"/>
              <a:buChar char="§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Reports due October 1, 2025 </a:t>
            </a:r>
          </a:p>
          <a:p>
            <a:pPr marL="380990" indent="-380990">
              <a:buFont typeface="Wingdings" pitchFamily="2" charset="2"/>
              <a:buChar char="§"/>
            </a:pPr>
            <a:endParaRPr lang="en-US" sz="2133" dirty="0">
              <a:solidFill>
                <a:srgbClr val="002A5B"/>
              </a:solidFill>
              <a:latin typeface="Baskerville" panose="02020502070401020303" pitchFamily="18" charset="0"/>
              <a:ea typeface="Baskerville" panose="02020502070401020303" pitchFamily="18" charset="0"/>
            </a:endParaRPr>
          </a:p>
          <a:p>
            <a:endParaRPr lang="en-US" sz="2133" dirty="0">
              <a:solidFill>
                <a:srgbClr val="002A5B"/>
              </a:solidFill>
              <a:latin typeface="Baskerville" panose="02020502070401020303" pitchFamily="18" charset="0"/>
              <a:ea typeface="Baskerville" panose="0202050207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660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DE34BA28-C366-6AC0-0A90-CF7A45531E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723417-6125-27C8-516A-D7FF9FCE59F3}"/>
              </a:ext>
            </a:extLst>
          </p:cNvPr>
          <p:cNvGraphicFramePr>
            <a:graphicFrameLocks noGrp="1"/>
          </p:cNvGraphicFramePr>
          <p:nvPr/>
        </p:nvGraphicFramePr>
        <p:xfrm>
          <a:off x="336454" y="266829"/>
          <a:ext cx="11519091" cy="6324344"/>
        </p:xfrm>
        <a:graphic>
          <a:graphicData uri="http://schemas.openxmlformats.org/drawingml/2006/table">
            <a:tbl>
              <a:tblPr/>
              <a:tblGrid>
                <a:gridCol w="2697408">
                  <a:extLst>
                    <a:ext uri="{9D8B030D-6E8A-4147-A177-3AD203B41FA5}">
                      <a16:colId xmlns:a16="http://schemas.microsoft.com/office/drawing/2014/main" val="2634617156"/>
                    </a:ext>
                  </a:extLst>
                </a:gridCol>
                <a:gridCol w="1292997">
                  <a:extLst>
                    <a:ext uri="{9D8B030D-6E8A-4147-A177-3AD203B41FA5}">
                      <a16:colId xmlns:a16="http://schemas.microsoft.com/office/drawing/2014/main" val="713205768"/>
                    </a:ext>
                  </a:extLst>
                </a:gridCol>
                <a:gridCol w="1254781">
                  <a:extLst>
                    <a:ext uri="{9D8B030D-6E8A-4147-A177-3AD203B41FA5}">
                      <a16:colId xmlns:a16="http://schemas.microsoft.com/office/drawing/2014/main" val="1169307389"/>
                    </a:ext>
                  </a:extLst>
                </a:gridCol>
                <a:gridCol w="1254781">
                  <a:extLst>
                    <a:ext uri="{9D8B030D-6E8A-4147-A177-3AD203B41FA5}">
                      <a16:colId xmlns:a16="http://schemas.microsoft.com/office/drawing/2014/main" val="2625834944"/>
                    </a:ext>
                  </a:extLst>
                </a:gridCol>
                <a:gridCol w="1254781">
                  <a:extLst>
                    <a:ext uri="{9D8B030D-6E8A-4147-A177-3AD203B41FA5}">
                      <a16:colId xmlns:a16="http://schemas.microsoft.com/office/drawing/2014/main" val="1098318682"/>
                    </a:ext>
                  </a:extLst>
                </a:gridCol>
                <a:gridCol w="1254781">
                  <a:extLst>
                    <a:ext uri="{9D8B030D-6E8A-4147-A177-3AD203B41FA5}">
                      <a16:colId xmlns:a16="http://schemas.microsoft.com/office/drawing/2014/main" val="3727186261"/>
                    </a:ext>
                  </a:extLst>
                </a:gridCol>
                <a:gridCol w="1254781">
                  <a:extLst>
                    <a:ext uri="{9D8B030D-6E8A-4147-A177-3AD203B41FA5}">
                      <a16:colId xmlns:a16="http://schemas.microsoft.com/office/drawing/2014/main" val="133594163"/>
                    </a:ext>
                  </a:extLst>
                </a:gridCol>
                <a:gridCol w="1254781">
                  <a:extLst>
                    <a:ext uri="{9D8B030D-6E8A-4147-A177-3AD203B41FA5}">
                      <a16:colId xmlns:a16="http://schemas.microsoft.com/office/drawing/2014/main" val="1369966515"/>
                    </a:ext>
                  </a:extLst>
                </a:gridCol>
              </a:tblGrid>
              <a:tr h="554251">
                <a:tc>
                  <a:txBody>
                    <a:bodyPr/>
                    <a:lstStyle/>
                    <a:p>
                      <a:pPr algn="ctr" rtl="0" fontAlgn="b"/>
                      <a:endParaRPr lang="en-US" sz="900"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Anchor Plan Outcomes </a:t>
                      </a:r>
                    </a:p>
                  </a:txBody>
                  <a:tcPr marL="11581" marR="11581" marT="7720" marB="7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396211"/>
                  </a:ext>
                </a:extLst>
              </a:tr>
              <a:tr h="1517311">
                <a:tc>
                  <a:txBody>
                    <a:bodyPr/>
                    <a:lstStyle/>
                    <a:p>
                      <a:pPr algn="ctr" rtl="0" fontAlgn="b"/>
                      <a:endParaRPr lang="en-US" sz="900" dirty="0"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1. Examine fundamental and emerging questions...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2. Reflect on diverse perspectives...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3. Practice Hope College's Virtues of Public Discourse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4. Demonstrate ability to communicate...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5. Analyze evidence or data...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6. Understand Key tenets...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7. Explain one's own values...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298088"/>
                  </a:ext>
                </a:extLst>
              </a:tr>
              <a:tr h="3594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Assessment Tools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3819"/>
                  </a:ext>
                </a:extLst>
              </a:tr>
              <a:tr h="8238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Heighten Critical Thinking Assessment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383232"/>
                  </a:ext>
                </a:extLst>
              </a:tr>
              <a:tr h="89824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Heighten Intercultural Competency and Diversity Assessment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063867"/>
                  </a:ext>
                </a:extLst>
              </a:tr>
              <a:tr h="6205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Artifacts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495049"/>
                  </a:ext>
                </a:extLst>
              </a:tr>
              <a:tr h="5056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 err="1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Lifeview</a:t>
                      </a:r>
                      <a:r>
                        <a:rPr lang="en-US" sz="19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 Paper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029845"/>
                  </a:ext>
                </a:extLst>
              </a:tr>
              <a:tr h="3594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Review Schedule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79406"/>
                  </a:ext>
                </a:extLst>
              </a:tr>
              <a:tr h="34657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Summer of Odd Years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721081"/>
                  </a:ext>
                </a:extLst>
              </a:tr>
              <a:tr h="3391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Summer of Even Years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64793"/>
                  </a:ext>
                </a:extLst>
              </a:tr>
            </a:tbl>
          </a:graphicData>
        </a:graphic>
      </p:graphicFrame>
      <p:pic>
        <p:nvPicPr>
          <p:cNvPr id="2050" name="Picture 2" descr="Is campus assessible to all students ...">
            <a:extLst>
              <a:ext uri="{FF2B5EF4-FFF2-40B4-BE49-F238E27FC236}">
                <a16:creationId xmlns:a16="http://schemas.microsoft.com/office/drawing/2014/main" id="{995E508A-BC7C-5978-3C81-1FDB1F1C4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61" y="348889"/>
            <a:ext cx="1964032" cy="183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95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2E8AC4CF-B702-0B17-2207-AF2E37A00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5A9096-F2E5-4A5F-012F-22AB02BD8AC2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429BCF-CEE2-DE6D-ED0A-6118B9E197D5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6137D-32D4-84AF-D9A1-58737A05AFBD}"/>
              </a:ext>
            </a:extLst>
          </p:cNvPr>
          <p:cNvSpPr txBox="1"/>
          <p:nvPr/>
        </p:nvSpPr>
        <p:spPr>
          <a:xfrm>
            <a:off x="2116899" y="1296878"/>
            <a:ext cx="927732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Created by Assessment Committee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Foster a student learning culture 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Supports student achievement 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Provides a process for sharing </a:t>
            </a:r>
            <a:r>
              <a:rPr lang="en-US" sz="2800" b="1" dirty="0">
                <a:latin typeface="Baskerville" panose="02020502070401020303" pitchFamily="18" charset="0"/>
                <a:ea typeface="Baskerville" panose="02020502070401020303" pitchFamily="18" charset="0"/>
              </a:rPr>
              <a:t>evidence</a:t>
            </a: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 of student learning 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Helps identify and respond to data as a part of a </a:t>
            </a:r>
            <a:r>
              <a:rPr lang="en-US" sz="2800" b="1" dirty="0">
                <a:latin typeface="Baskerville" panose="02020502070401020303" pitchFamily="18" charset="0"/>
                <a:ea typeface="Baskerville" panose="02020502070401020303" pitchFamily="18" charset="0"/>
              </a:rPr>
              <a:t>continuous improvement </a:t>
            </a: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process 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Demonstrates we meet our institutional </a:t>
            </a:r>
            <a:r>
              <a:rPr lang="en-US" sz="2800" b="1" dirty="0">
                <a:latin typeface="Baskerville" panose="02020502070401020303" pitchFamily="18" charset="0"/>
                <a:ea typeface="Baskerville" panose="02020502070401020303" pitchFamily="18" charset="0"/>
              </a:rPr>
              <a:t>mission</a:t>
            </a:r>
            <a:r>
              <a:rPr lang="en-US" sz="2800" dirty="0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F6210-DEC1-1F41-3246-D18642F3643E}"/>
              </a:ext>
            </a:extLst>
          </p:cNvPr>
          <p:cNvSpPr txBox="1"/>
          <p:nvPr/>
        </p:nvSpPr>
        <p:spPr>
          <a:xfrm>
            <a:off x="2116899" y="6124338"/>
            <a:ext cx="92773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erlag Book" pitchFamily="2" charset="0"/>
              </a:rPr>
              <a:t>See the entire plan at: https://</a:t>
            </a:r>
            <a:r>
              <a:rPr lang="en-US" sz="2000" dirty="0" err="1">
                <a:latin typeface="Verlag Book" pitchFamily="2" charset="0"/>
              </a:rPr>
              <a:t>hope.edu</a:t>
            </a:r>
            <a:r>
              <a:rPr lang="en-US" sz="2000" dirty="0">
                <a:latin typeface="Verlag Book" pitchFamily="2" charset="0"/>
              </a:rPr>
              <a:t>/offices/frost-research-center/assessment/</a:t>
            </a:r>
          </a:p>
          <a:p>
            <a:endParaRPr lang="en-US" dirty="0"/>
          </a:p>
        </p:txBody>
      </p:sp>
      <p:sp>
        <p:nvSpPr>
          <p:cNvPr id="10" name="Google Shape;54;p13">
            <a:extLst>
              <a:ext uri="{FF2B5EF4-FFF2-40B4-BE49-F238E27FC236}">
                <a16:creationId xmlns:a16="http://schemas.microsoft.com/office/drawing/2014/main" id="{4523FFED-692C-57BA-0509-477825E2802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38487" y="2"/>
            <a:ext cx="9655738" cy="118414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" sz="4800" b="1" dirty="0">
                <a:solidFill>
                  <a:srgbClr val="F17A1E"/>
                </a:solidFill>
                <a:latin typeface="Verlag Book" pitchFamily="2" charset="0"/>
              </a:rPr>
              <a:t>Hope College Assessment Plan</a:t>
            </a:r>
            <a:endParaRPr sz="4267" i="1" dirty="0">
              <a:solidFill>
                <a:srgbClr val="002A5B"/>
              </a:solidFill>
              <a:latin typeface="Verlag 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66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94700473-C74D-B7BE-7E09-27F69457C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3E955F-D88B-D709-8CE3-48099FC48AFB}"/>
              </a:ext>
            </a:extLst>
          </p:cNvPr>
          <p:cNvSpPr/>
          <p:nvPr/>
        </p:nvSpPr>
        <p:spPr>
          <a:xfrm>
            <a:off x="609599" y="0"/>
            <a:ext cx="11582399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Assfdsa</a:t>
            </a: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7E63BA-9F87-A662-DB33-B89D634C910D}"/>
              </a:ext>
            </a:extLst>
          </p:cNvPr>
          <p:cNvSpPr/>
          <p:nvPr/>
        </p:nvSpPr>
        <p:spPr>
          <a:xfrm>
            <a:off x="1" y="0"/>
            <a:ext cx="406769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805954-854C-F54E-9196-55CE98453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84711"/>
              </p:ext>
            </p:extLst>
          </p:nvPr>
        </p:nvGraphicFramePr>
        <p:xfrm>
          <a:off x="985261" y="376881"/>
          <a:ext cx="10831074" cy="531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358">
                  <a:extLst>
                    <a:ext uri="{9D8B030D-6E8A-4147-A177-3AD203B41FA5}">
                      <a16:colId xmlns:a16="http://schemas.microsoft.com/office/drawing/2014/main" val="1686544147"/>
                    </a:ext>
                  </a:extLst>
                </a:gridCol>
                <a:gridCol w="3610358">
                  <a:extLst>
                    <a:ext uri="{9D8B030D-6E8A-4147-A177-3AD203B41FA5}">
                      <a16:colId xmlns:a16="http://schemas.microsoft.com/office/drawing/2014/main" val="179684985"/>
                    </a:ext>
                  </a:extLst>
                </a:gridCol>
                <a:gridCol w="3610358">
                  <a:extLst>
                    <a:ext uri="{9D8B030D-6E8A-4147-A177-3AD203B41FA5}">
                      <a16:colId xmlns:a16="http://schemas.microsoft.com/office/drawing/2014/main" val="2573807585"/>
                    </a:ext>
                  </a:extLst>
                </a:gridCol>
              </a:tblGrid>
              <a:tr h="5319584">
                <a:tc>
                  <a:txBody>
                    <a:bodyPr/>
                    <a:lstStyle/>
                    <a:p>
                      <a:pPr algn="ctr"/>
                      <a:endParaRPr lang="en-US" sz="32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algn="ctr"/>
                      <a:r>
                        <a:rPr lang="en-US" sz="32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Research</a:t>
                      </a: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“The use of data for the purpose of describing, predicting, and controlling as a means toward better understanding the phenomena under consideration…” Huitt, </a:t>
                      </a:r>
                      <a:r>
                        <a:rPr lang="en-US" sz="2400" b="0" i="0" dirty="0" err="1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Mummiel</a:t>
                      </a: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 &amp; Kaeck (2001)</a:t>
                      </a:r>
                    </a:p>
                    <a:p>
                      <a:pPr marL="342900" indent="-342900" algn="ctr">
                        <a:buFontTx/>
                        <a:buChar char="-"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algn="ctr"/>
                      <a:r>
                        <a:rPr lang="en-US" sz="32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Evaluation</a:t>
                      </a:r>
                    </a:p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“Comparison of data to a standard for the purpose of judging worth or quality” Huitt, </a:t>
                      </a:r>
                      <a:r>
                        <a:rPr lang="en-US" sz="2400" b="0" i="0" dirty="0" err="1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Mummiel</a:t>
                      </a: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 &amp; Kaeck (2001)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“Using data to make judgments regarding programs or services.” (Student Affairs Assessment)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algn="ctr"/>
                      <a:r>
                        <a:rPr lang="en-US" sz="32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Assessment of Student Learning</a:t>
                      </a:r>
                    </a:p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Purpose of improving learning experiences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Collect better data about what and how students learn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Identify learning gaps and address them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Leads to action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701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57AFA0C-DFB6-84F6-E7F2-705B280FFBCA}"/>
              </a:ext>
            </a:extLst>
          </p:cNvPr>
          <p:cNvSpPr txBox="1"/>
          <p:nvPr/>
        </p:nvSpPr>
        <p:spPr>
          <a:xfrm>
            <a:off x="920076" y="5861734"/>
            <a:ext cx="10961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effectLst/>
                <a:latin typeface="Times"/>
              </a:rPr>
              <a:t>Huitt, W., Hummel, J., &amp; Kaeck, D. (2001). Assessment, measurement, evaluation, and research. </a:t>
            </a:r>
            <a:r>
              <a:rPr lang="en-US" sz="1200" b="0" i="1" dirty="0">
                <a:solidFill>
                  <a:schemeClr val="bg1"/>
                </a:solidFill>
                <a:effectLst/>
                <a:latin typeface="Times"/>
              </a:rPr>
              <a:t>Educational Psychology Interactive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Times"/>
              </a:rPr>
              <a:t>. Valdosta, GA: Valdosta State University. Retrieved [date], from 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Time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en-US" sz="1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www.edpsycinteractive.org/topics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Time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/intro/science.html</a:t>
            </a:r>
            <a:endParaRPr lang="en-US" sz="1200" b="0" i="0" dirty="0">
              <a:solidFill>
                <a:schemeClr val="bg1"/>
              </a:solidFill>
              <a:effectLst/>
              <a:latin typeface="Times"/>
            </a:endParaRPr>
          </a:p>
          <a:p>
            <a:endParaRPr lang="en-US" sz="1200" dirty="0">
              <a:solidFill>
                <a:schemeClr val="bg1"/>
              </a:solidFill>
              <a:latin typeface="Times"/>
            </a:endParaRPr>
          </a:p>
          <a:p>
            <a:r>
              <a:rPr lang="en-US" sz="1200" dirty="0">
                <a:solidFill>
                  <a:schemeClr val="bg1"/>
                </a:solidFill>
                <a:latin typeface="Times"/>
              </a:rPr>
              <a:t>Henning, Gavin &amp; Roberts, Darby. (2016). </a:t>
            </a:r>
            <a:r>
              <a:rPr lang="en-US" sz="1200" i="1" dirty="0">
                <a:solidFill>
                  <a:schemeClr val="bg1"/>
                </a:solidFill>
                <a:latin typeface="Times"/>
              </a:rPr>
              <a:t>Student Affairs Assessment. </a:t>
            </a:r>
            <a:r>
              <a:rPr lang="en-US" sz="1200" dirty="0">
                <a:solidFill>
                  <a:schemeClr val="bg1"/>
                </a:solidFill>
                <a:latin typeface="Times"/>
              </a:rPr>
              <a:t>Routledge.</a:t>
            </a:r>
            <a:endParaRPr lang="en-US" sz="1200" i="1" dirty="0">
              <a:solidFill>
                <a:schemeClr val="bg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97831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0BCACBA-7F1E-4083-A9EC-F4717AEA6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CDFAF9-A505-720D-D035-391A54E54D6A}"/>
              </a:ext>
            </a:extLst>
          </p:cNvPr>
          <p:cNvSpPr/>
          <p:nvPr/>
        </p:nvSpPr>
        <p:spPr>
          <a:xfrm>
            <a:off x="609599" y="0"/>
            <a:ext cx="11582399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F7C928-268D-852D-5B1F-9FBB7D81BBB9}"/>
              </a:ext>
            </a:extLst>
          </p:cNvPr>
          <p:cNvSpPr/>
          <p:nvPr/>
        </p:nvSpPr>
        <p:spPr>
          <a:xfrm>
            <a:off x="1" y="0"/>
            <a:ext cx="406769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097EF36-A2BC-BD5D-ECA6-61E7A79D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969359"/>
              </p:ext>
            </p:extLst>
          </p:nvPr>
        </p:nvGraphicFramePr>
        <p:xfrm>
          <a:off x="985260" y="685800"/>
          <a:ext cx="10769418" cy="5726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709">
                  <a:extLst>
                    <a:ext uri="{9D8B030D-6E8A-4147-A177-3AD203B41FA5}">
                      <a16:colId xmlns:a16="http://schemas.microsoft.com/office/drawing/2014/main" val="179684985"/>
                    </a:ext>
                  </a:extLst>
                </a:gridCol>
                <a:gridCol w="5384709">
                  <a:extLst>
                    <a:ext uri="{9D8B030D-6E8A-4147-A177-3AD203B41FA5}">
                      <a16:colId xmlns:a16="http://schemas.microsoft.com/office/drawing/2014/main" val="2573807585"/>
                    </a:ext>
                  </a:extLst>
                </a:gridCol>
              </a:tblGrid>
              <a:tr h="5726430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171450" indent="0" algn="ctr">
                        <a:tabLst/>
                      </a:pPr>
                      <a:r>
                        <a:rPr lang="en-US" sz="36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Evaluation Identifies</a:t>
                      </a:r>
                    </a:p>
                    <a:p>
                      <a:pPr marL="171450" indent="0" algn="ctr">
                        <a:tabLst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628650" indent="-457200" rtl="0" fontAlgn="base">
                        <a:lnSpc>
                          <a:spcPct val="15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usage and participant numbers</a:t>
                      </a:r>
                      <a:endParaRPr lang="en-US" sz="28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marL="628650" indent="-457200" rtl="0" fontAlgn="base">
                        <a:lnSpc>
                          <a:spcPct val="15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quality of activities provided</a:t>
                      </a:r>
                      <a:endParaRPr lang="en-US" sz="28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marL="628650" indent="-457200" rtl="0" fontAlgn="base">
                        <a:lnSpc>
                          <a:spcPct val="15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satisfaction</a:t>
                      </a:r>
                      <a:endParaRPr lang="en-US" sz="28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marL="628650" indent="-457200" rtl="0" fontAlgn="base">
                        <a:lnSpc>
                          <a:spcPct val="15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credentialing and staff training</a:t>
                      </a:r>
                      <a:endParaRPr lang="en-US" sz="28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marL="628650" indent="-457200" rtl="0" fontAlgn="base">
                        <a:lnSpc>
                          <a:spcPct val="15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resources allocated to the program</a:t>
                      </a:r>
                      <a:endParaRPr lang="en-US" sz="28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238125" indent="0" algn="ctr">
                        <a:tabLst/>
                      </a:pPr>
                      <a:r>
                        <a:rPr lang="en-US" sz="32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Assessment of Student Learning Identifies</a:t>
                      </a:r>
                    </a:p>
                    <a:p>
                      <a:pPr marL="238125" indent="0" algn="ctr">
                        <a:tabLst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238125" indent="0" rtl="0" fontAlgn="base">
                        <a:lnSpc>
                          <a:spcPct val="10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Knowledge, skills, &amp; behaviors that students demonstrate after participating in or completing the program or activity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marL="238125" indent="0" rtl="0" fontAlgn="base">
                        <a:lnSpc>
                          <a:spcPct val="10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  <a:tabLst/>
                      </a:pP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marL="238125" indent="0" rtl="0" fontAlgn="base">
                        <a:lnSpc>
                          <a:spcPct val="100000"/>
                        </a:lnSpc>
                        <a:spcBef>
                          <a:spcPts val="480"/>
                        </a:spcBef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Are students meeting the set learning standards? 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70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37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ABFEBDA5-D76F-03E2-6FF5-09E68EB6D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>
            <a:extLst>
              <a:ext uri="{FF2B5EF4-FFF2-40B4-BE49-F238E27FC236}">
                <a16:creationId xmlns:a16="http://schemas.microsoft.com/office/drawing/2014/main" id="{F5886B98-AEA9-ECEE-930F-34F495AD16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63" t="21553" r="15650" b="7946"/>
          <a:stretch/>
        </p:blipFill>
        <p:spPr bwMode="auto">
          <a:xfrm>
            <a:off x="1164775" y="1121611"/>
            <a:ext cx="6095999" cy="543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C01E2C-C653-8238-6D77-46448F84914A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41E239-1A5D-A43E-D255-66F2EAD1A76E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B4F265-0D0E-2E2B-B2C9-BFC4298E408B}"/>
              </a:ext>
            </a:extLst>
          </p:cNvPr>
          <p:cNvSpPr txBox="1"/>
          <p:nvPr/>
        </p:nvSpPr>
        <p:spPr>
          <a:xfrm>
            <a:off x="7032170" y="2347019"/>
            <a:ext cx="470021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Assessment: 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An ongoing, systematic process that begins with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developing student learning outcomes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followed by the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collection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review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and </a:t>
            </a:r>
            <a:r>
              <a:rPr lang="en-US" sz="2400" b="0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use of information 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about those outcomes </a:t>
            </a:r>
            <a:r>
              <a:rPr lang="en-US" sz="2400" b="1" i="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for the purpose of improving student learning</a:t>
            </a: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. </a:t>
            </a:r>
            <a:endParaRPr lang="en-US" sz="4800" dirty="0">
              <a:latin typeface="Verlag Book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CE374B-2314-A170-9C43-6578B8260A45}"/>
              </a:ext>
            </a:extLst>
          </p:cNvPr>
          <p:cNvSpPr txBox="1"/>
          <p:nvPr/>
        </p:nvSpPr>
        <p:spPr>
          <a:xfrm>
            <a:off x="2253236" y="324112"/>
            <a:ext cx="51521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Verlag Book" pitchFamily="2" charset="0"/>
              </a:rPr>
              <a:t>Assessment Cycle </a:t>
            </a:r>
          </a:p>
        </p:txBody>
      </p:sp>
    </p:spTree>
    <p:extLst>
      <p:ext uri="{BB962C8B-B14F-4D97-AF65-F5344CB8AC3E}">
        <p14:creationId xmlns:p14="http://schemas.microsoft.com/office/powerpoint/2010/main" val="310339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E3D805E8-A5DE-CBDC-0A5A-0845927D2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544A39-823B-B6D4-1C13-054D63BF9A18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6DBBAD-C1A1-E56E-70BD-E3BBE2694745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DFA489-2391-2A06-9A80-D5BFC0959EE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50000"/>
          <a:stretch/>
        </p:blipFill>
        <p:spPr>
          <a:xfrm>
            <a:off x="2281887" y="425053"/>
            <a:ext cx="9284927" cy="600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57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4D6FF313-943F-E63C-C8B0-2D5E361A8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887C83-2580-1077-46B4-2C966AD95537}"/>
              </a:ext>
            </a:extLst>
          </p:cNvPr>
          <p:cNvSpPr/>
          <p:nvPr/>
        </p:nvSpPr>
        <p:spPr>
          <a:xfrm>
            <a:off x="609600" y="0"/>
            <a:ext cx="11582399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4FDFCB-0540-EA05-28FD-15E0A95A8184}"/>
              </a:ext>
            </a:extLst>
          </p:cNvPr>
          <p:cNvSpPr/>
          <p:nvPr/>
        </p:nvSpPr>
        <p:spPr>
          <a:xfrm>
            <a:off x="1" y="0"/>
            <a:ext cx="406769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12F9DE-399E-EEDB-F06C-6556CD4A2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03248"/>
              </p:ext>
            </p:extLst>
          </p:nvPr>
        </p:nvGraphicFramePr>
        <p:xfrm>
          <a:off x="1016090" y="1217295"/>
          <a:ext cx="10769418" cy="4423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709">
                  <a:extLst>
                    <a:ext uri="{9D8B030D-6E8A-4147-A177-3AD203B41FA5}">
                      <a16:colId xmlns:a16="http://schemas.microsoft.com/office/drawing/2014/main" val="179684985"/>
                    </a:ext>
                  </a:extLst>
                </a:gridCol>
                <a:gridCol w="5384709">
                  <a:extLst>
                    <a:ext uri="{9D8B030D-6E8A-4147-A177-3AD203B41FA5}">
                      <a16:colId xmlns:a16="http://schemas.microsoft.com/office/drawing/2014/main" val="2573807585"/>
                    </a:ext>
                  </a:extLst>
                </a:gridCol>
              </a:tblGrid>
              <a:tr h="4423410"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171450" indent="0" algn="ctr">
                        <a:tabLst/>
                      </a:pPr>
                      <a:r>
                        <a:rPr lang="en-US" sz="36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Direct Assessment</a:t>
                      </a:r>
                    </a:p>
                    <a:p>
                      <a:pPr marL="171450" indent="0" algn="ctr">
                        <a:tabLst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algn="ctr" rtl="0">
                        <a:buNone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Using measures that require students to actually display or demonstrate the extent of their learning</a:t>
                      </a:r>
                      <a:endParaRPr lang="en-US" sz="2400" b="0" i="0" dirty="0">
                        <a:effectLst/>
                        <a:latin typeface="Verlag Light" pitchFamily="2" charset="0"/>
                      </a:endParaRPr>
                    </a:p>
                    <a:p>
                      <a:pPr algn="ctr" rtl="0" fontAlgn="base"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Embedded assessments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algn="ctr" rtl="0" fontAlgn="base"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Major field tests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algn="ctr" rtl="0" fontAlgn="base"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Applying rubrics to artifacts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marL="238125" indent="0" algn="ctr">
                        <a:tabLst/>
                      </a:pPr>
                      <a:r>
                        <a:rPr lang="en-US" sz="3600" b="0" i="0" dirty="0">
                          <a:solidFill>
                            <a:srgbClr val="0B2B5C"/>
                          </a:solidFill>
                          <a:latin typeface="Verlag Light" pitchFamily="2" charset="0"/>
                        </a:rPr>
                        <a:t>Indirect Assessment</a:t>
                      </a:r>
                    </a:p>
                    <a:p>
                      <a:pPr marL="238125" indent="0" algn="ctr">
                        <a:tabLst/>
                      </a:pPr>
                      <a:endParaRPr lang="en-US" sz="2400" b="0" i="0" dirty="0">
                        <a:solidFill>
                          <a:srgbClr val="0B2B5C"/>
                        </a:solidFill>
                        <a:latin typeface="Verlag Light" pitchFamily="2" charset="0"/>
                      </a:endParaRPr>
                    </a:p>
                    <a:p>
                      <a:pPr algn="ctr" rtl="0">
                        <a:buNone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Collecting student reflections or self-assessments about student learning without actually demonstrating their knowledge, skills, or behaviors</a:t>
                      </a:r>
                      <a:endParaRPr lang="en-US" sz="2400" b="0" i="0" dirty="0">
                        <a:effectLst/>
                        <a:latin typeface="Verlag Light" pitchFamily="2" charset="0"/>
                      </a:endParaRPr>
                    </a:p>
                    <a:p>
                      <a:pPr algn="ctr" rtl="0" fontAlgn="base"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Graduate surveys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algn="ctr" rtl="0" fontAlgn="base"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Senior surveys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  <a:p>
                      <a:pPr algn="ctr" rtl="0" fontAlgn="base">
                        <a:spcBef>
                          <a:spcPts val="48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Verlag Light" pitchFamily="2" charset="0"/>
                        </a:rPr>
                        <a:t>NSSE</a:t>
                      </a:r>
                      <a:endParaRPr lang="en-US" sz="2400" b="0" i="0" u="none" strike="noStrike" dirty="0">
                        <a:solidFill>
                          <a:srgbClr val="306C99"/>
                        </a:solidFill>
                        <a:effectLst/>
                        <a:latin typeface="Verlag Light" pitchFamily="2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70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48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D816B58E-DF9B-67AE-8654-3593AC987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348988-690E-4517-7E3B-A2079C21AA92}"/>
              </a:ext>
            </a:extLst>
          </p:cNvPr>
          <p:cNvGraphicFramePr>
            <a:graphicFrameLocks noGrp="1"/>
          </p:cNvGraphicFramePr>
          <p:nvPr/>
        </p:nvGraphicFramePr>
        <p:xfrm>
          <a:off x="330395" y="158788"/>
          <a:ext cx="11531211" cy="6555665"/>
        </p:xfrm>
        <a:graphic>
          <a:graphicData uri="http://schemas.openxmlformats.org/drawingml/2006/table">
            <a:tbl>
              <a:tblPr/>
              <a:tblGrid>
                <a:gridCol w="2607151">
                  <a:extLst>
                    <a:ext uri="{9D8B030D-6E8A-4147-A177-3AD203B41FA5}">
                      <a16:colId xmlns:a16="http://schemas.microsoft.com/office/drawing/2014/main" val="2634617156"/>
                    </a:ext>
                  </a:extLst>
                </a:gridCol>
                <a:gridCol w="1784812">
                  <a:extLst>
                    <a:ext uri="{9D8B030D-6E8A-4147-A177-3AD203B41FA5}">
                      <a16:colId xmlns:a16="http://schemas.microsoft.com/office/drawing/2014/main" val="1693911967"/>
                    </a:ext>
                  </a:extLst>
                </a:gridCol>
                <a:gridCol w="1784812">
                  <a:extLst>
                    <a:ext uri="{9D8B030D-6E8A-4147-A177-3AD203B41FA5}">
                      <a16:colId xmlns:a16="http://schemas.microsoft.com/office/drawing/2014/main" val="29287103"/>
                    </a:ext>
                  </a:extLst>
                </a:gridCol>
                <a:gridCol w="1784812">
                  <a:extLst>
                    <a:ext uri="{9D8B030D-6E8A-4147-A177-3AD203B41FA5}">
                      <a16:colId xmlns:a16="http://schemas.microsoft.com/office/drawing/2014/main" val="2243565780"/>
                    </a:ext>
                  </a:extLst>
                </a:gridCol>
                <a:gridCol w="1784812">
                  <a:extLst>
                    <a:ext uri="{9D8B030D-6E8A-4147-A177-3AD203B41FA5}">
                      <a16:colId xmlns:a16="http://schemas.microsoft.com/office/drawing/2014/main" val="2951411302"/>
                    </a:ext>
                  </a:extLst>
                </a:gridCol>
                <a:gridCol w="1784812">
                  <a:extLst>
                    <a:ext uri="{9D8B030D-6E8A-4147-A177-3AD203B41FA5}">
                      <a16:colId xmlns:a16="http://schemas.microsoft.com/office/drawing/2014/main" val="221430572"/>
                    </a:ext>
                  </a:extLst>
                </a:gridCol>
              </a:tblGrid>
              <a:tr h="415641">
                <a:tc>
                  <a:txBody>
                    <a:bodyPr/>
                    <a:lstStyle/>
                    <a:p>
                      <a:pPr algn="ctr" rtl="0" fontAlgn="b"/>
                      <a:endParaRPr lang="en-US" sz="900" b="0" i="0"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Common Learning Outcomes </a:t>
                      </a:r>
                    </a:p>
                  </a:txBody>
                  <a:tcPr marL="11581" marR="11581" marT="7720" marB="772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396211"/>
                  </a:ext>
                </a:extLst>
              </a:tr>
              <a:tr h="1051921">
                <a:tc>
                  <a:txBody>
                    <a:bodyPr/>
                    <a:lstStyle/>
                    <a:p>
                      <a:pPr algn="ctr" rtl="0" fontAlgn="b"/>
                      <a:endParaRPr lang="en-US" sz="800" b="0" i="0" dirty="0"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1. Think Critically and Communicate Clearly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2. Approach knowledge with a liberal arts foundation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3. Engage in intensive study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4. Integrate knowledge, experience and purpose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5. Demonstrate cultural awareness and competency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298088"/>
                  </a:ext>
                </a:extLst>
              </a:tr>
              <a:tr h="2592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Assessment Tool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3819"/>
                  </a:ext>
                </a:extLst>
              </a:tr>
              <a:tr h="57915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Heighten Critical Thinking Assessment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383232"/>
                  </a:ext>
                </a:extLst>
              </a:tr>
              <a:tr h="7147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Heighten Intercultural Competency and Diversity Assessment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4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63867"/>
                  </a:ext>
                </a:extLst>
              </a:tr>
              <a:tr h="35719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NSSE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1824"/>
                  </a:ext>
                </a:extLst>
              </a:tr>
              <a:tr h="6314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Intellectual Engagement with the Christian Faith Survey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907432"/>
                  </a:ext>
                </a:extLst>
              </a:tr>
              <a:tr h="36691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Artifacts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495049"/>
                  </a:ext>
                </a:extLst>
              </a:tr>
              <a:tr h="42674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6- Months Out Graduate Survey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125392"/>
                  </a:ext>
                </a:extLst>
              </a:tr>
              <a:tr h="48210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National Alumni Career Mobility Survey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384662"/>
                  </a:ext>
                </a:extLst>
              </a:tr>
              <a:tr h="3554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 err="1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Lifeview</a:t>
                      </a:r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 Paper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029845"/>
                  </a:ext>
                </a:extLst>
              </a:tr>
              <a:tr h="2999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Review Schedule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 dirty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A5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579406"/>
                  </a:ext>
                </a:extLst>
              </a:tr>
              <a:tr h="2999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Summer of Odd Years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b="0" i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721081"/>
                  </a:ext>
                </a:extLst>
              </a:tr>
              <a:tr h="29992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b="0" i="0" dirty="0"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Summer of Even Years 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900" b="0" i="0">
                        <a:solidFill>
                          <a:schemeClr val="bg1"/>
                        </a:solidFill>
                        <a:effectLst/>
                        <a:latin typeface="Baskerville" panose="02020502070401020303" pitchFamily="18" charset="0"/>
                        <a:ea typeface="Baskerville" panose="02020502070401020303" pitchFamily="18" charset="0"/>
                      </a:endParaRP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b="0" i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900" b="0" i="0" dirty="0">
                          <a:solidFill>
                            <a:schemeClr val="bg1"/>
                          </a:solidFill>
                          <a:effectLst/>
                          <a:latin typeface="Baskerville" panose="02020502070401020303" pitchFamily="18" charset="0"/>
                          <a:ea typeface="Baskerville" panose="02020502070401020303" pitchFamily="18" charset="0"/>
                        </a:rPr>
                        <a:t>X</a:t>
                      </a:r>
                    </a:p>
                  </a:txBody>
                  <a:tcPr marL="11581" marR="11581" marT="7720" marB="7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7A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64793"/>
                  </a:ext>
                </a:extLst>
              </a:tr>
            </a:tbl>
          </a:graphicData>
        </a:graphic>
      </p:graphicFrame>
      <p:pic>
        <p:nvPicPr>
          <p:cNvPr id="2050" name="Picture 2" descr="Is campus assessible to all students ...">
            <a:extLst>
              <a:ext uri="{FF2B5EF4-FFF2-40B4-BE49-F238E27FC236}">
                <a16:creationId xmlns:a16="http://schemas.microsoft.com/office/drawing/2014/main" id="{990D5F94-36C0-40C5-6010-81F15EE76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16" y="158787"/>
            <a:ext cx="1484649" cy="138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15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F7C500B4-A7C3-98FD-1C6E-B4B4FDF6A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377403-0894-21B9-CF14-6DCC377732F6}"/>
              </a:ext>
            </a:extLst>
          </p:cNvPr>
          <p:cNvSpPr/>
          <p:nvPr/>
        </p:nvSpPr>
        <p:spPr>
          <a:xfrm>
            <a:off x="372533" y="0"/>
            <a:ext cx="1196623" cy="6858000"/>
          </a:xfrm>
          <a:prstGeom prst="rect">
            <a:avLst/>
          </a:prstGeom>
          <a:solidFill>
            <a:srgbClr val="002A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412E4C-C6BE-41F3-E30E-8A5A15F14DD7}"/>
              </a:ext>
            </a:extLst>
          </p:cNvPr>
          <p:cNvSpPr/>
          <p:nvPr/>
        </p:nvSpPr>
        <p:spPr>
          <a:xfrm>
            <a:off x="1" y="0"/>
            <a:ext cx="237067" cy="6858000"/>
          </a:xfrm>
          <a:prstGeom prst="rect">
            <a:avLst/>
          </a:prstGeom>
          <a:solidFill>
            <a:srgbClr val="F17A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026" name="Picture 2" descr="Downloadable Logos | Hope College">
            <a:extLst>
              <a:ext uri="{FF2B5EF4-FFF2-40B4-BE49-F238E27FC236}">
                <a16:creationId xmlns:a16="http://schemas.microsoft.com/office/drawing/2014/main" id="{A2E7F0FE-2867-E75C-949B-FEA18C33B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7156" y="5581661"/>
            <a:ext cx="2122312" cy="83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AE4BCA-1E6E-A0F5-7E09-2BE804A96873}"/>
              </a:ext>
            </a:extLst>
          </p:cNvPr>
          <p:cNvSpPr txBox="1"/>
          <p:nvPr/>
        </p:nvSpPr>
        <p:spPr>
          <a:xfrm>
            <a:off x="1969478" y="3429000"/>
            <a:ext cx="9967221" cy="14463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85224"/>
            <a:r>
              <a:rPr lang="en-US" sz="2400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NACM Survey 2021-2023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A higher percentage of alumni feel their bachelor’s degree prepared them for their career than the comparison group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Hope graduates compare favorably to the comparison group overall</a:t>
            </a:r>
          </a:p>
        </p:txBody>
      </p:sp>
      <p:sp>
        <p:nvSpPr>
          <p:cNvPr id="9" name="Google Shape;54;p13">
            <a:extLst>
              <a:ext uri="{FF2B5EF4-FFF2-40B4-BE49-F238E27FC236}">
                <a16:creationId xmlns:a16="http://schemas.microsoft.com/office/drawing/2014/main" id="{FBAB38A4-5CF2-52FF-A73D-D8D49461DBE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738487" y="1"/>
            <a:ext cx="7958669" cy="150668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" sz="4800" b="1" dirty="0">
                <a:solidFill>
                  <a:srgbClr val="F17A1E"/>
                </a:solidFill>
                <a:latin typeface="Verlag Book" pitchFamily="2" charset="0"/>
              </a:rPr>
              <a:t>Common Learning Outcome 3</a:t>
            </a:r>
            <a:br>
              <a:rPr lang="en" sz="4800" b="1" dirty="0">
                <a:solidFill>
                  <a:srgbClr val="F17A1E"/>
                </a:solidFill>
                <a:latin typeface="Verlag Book" pitchFamily="2" charset="0"/>
              </a:rPr>
            </a:br>
            <a:r>
              <a:rPr lang="en" sz="3600" b="1" i="1" dirty="0">
                <a:solidFill>
                  <a:srgbClr val="002A5B"/>
                </a:solidFill>
                <a:latin typeface="Verlag Book" pitchFamily="2" charset="0"/>
              </a:rPr>
              <a:t>Engage in Intensive Study</a:t>
            </a:r>
            <a:endParaRPr sz="4267" i="1" dirty="0">
              <a:solidFill>
                <a:srgbClr val="002A5B"/>
              </a:solidFill>
              <a:latin typeface="Verlag Book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2B7B85-969E-283F-3468-C6CB81ECEC2C}"/>
              </a:ext>
            </a:extLst>
          </p:cNvPr>
          <p:cNvSpPr txBox="1"/>
          <p:nvPr/>
        </p:nvSpPr>
        <p:spPr>
          <a:xfrm>
            <a:off x="1969478" y="1959642"/>
            <a:ext cx="9967221" cy="11181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85224"/>
            <a:r>
              <a:rPr lang="en-US" sz="2400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Six Months Out Graduate Survey 2019-2023</a:t>
            </a:r>
          </a:p>
          <a:p>
            <a:pPr marL="766214" indent="-380990">
              <a:buFont typeface="Arial" panose="020B0604020202020204" pitchFamily="34" charset="0"/>
              <a:buChar char="•"/>
            </a:pPr>
            <a:r>
              <a:rPr lang="en-US" sz="2133" dirty="0">
                <a:solidFill>
                  <a:srgbClr val="002A5B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95% of Hope graduates felt they were prepared for graduate school and employment</a:t>
            </a:r>
          </a:p>
        </p:txBody>
      </p:sp>
    </p:spTree>
    <p:extLst>
      <p:ext uri="{BB962C8B-B14F-4D97-AF65-F5344CB8AC3E}">
        <p14:creationId xmlns:p14="http://schemas.microsoft.com/office/powerpoint/2010/main" val="81452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6274</TotalTime>
  <Words>1178</Words>
  <Application>Microsoft Macintosh PowerPoint</Application>
  <PresentationFormat>Widescreen</PresentationFormat>
  <Paragraphs>218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Baskerville</vt:lpstr>
      <vt:lpstr>Calibri</vt:lpstr>
      <vt:lpstr>Calibri Light</vt:lpstr>
      <vt:lpstr>Georgia</vt:lpstr>
      <vt:lpstr>Times</vt:lpstr>
      <vt:lpstr>Verlag Book</vt:lpstr>
      <vt:lpstr>Verlag Light</vt:lpstr>
      <vt:lpstr>Wingdings</vt:lpstr>
      <vt:lpstr>Office Theme</vt:lpstr>
      <vt:lpstr>The State of Hope College Assessment</vt:lpstr>
      <vt:lpstr>Hope College Assessment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Common Learning Outcome 3 Engage in Intensive Study</vt:lpstr>
      <vt:lpstr>PowerPoint Presentation</vt:lpstr>
      <vt:lpstr>PowerPoint Presentation</vt:lpstr>
      <vt:lpstr>Looking Forward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Allison Moore</dc:creator>
  <cp:lastModifiedBy>Allison Moore</cp:lastModifiedBy>
  <cp:revision>4</cp:revision>
  <cp:lastPrinted>2025-04-02T15:38:54Z</cp:lastPrinted>
  <dcterms:created xsi:type="dcterms:W3CDTF">2025-03-26T16:22:58Z</dcterms:created>
  <dcterms:modified xsi:type="dcterms:W3CDTF">2025-04-02T15:43:34Z</dcterms:modified>
</cp:coreProperties>
</file>