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41" r:id="rId3"/>
    <p:sldId id="375" r:id="rId4"/>
    <p:sldId id="393" r:id="rId5"/>
    <p:sldId id="394" r:id="rId6"/>
    <p:sldId id="395" r:id="rId7"/>
    <p:sldId id="396" r:id="rId8"/>
    <p:sldId id="397" r:id="rId9"/>
    <p:sldId id="398" r:id="rId10"/>
    <p:sldId id="399" r:id="rId11"/>
    <p:sldId id="400" r:id="rId12"/>
    <p:sldId id="401" r:id="rId13"/>
    <p:sldId id="403" r:id="rId14"/>
    <p:sldId id="404" r:id="rId15"/>
    <p:sldId id="387" r:id="rId16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e Ornee" initials="JO" lastIdx="1" clrIdx="0">
    <p:extLst>
      <p:ext uri="{19B8F6BF-5375-455C-9EA6-DF929625EA0E}">
        <p15:presenceInfo xmlns:p15="http://schemas.microsoft.com/office/powerpoint/2012/main" userId="Julie Ornee" providerId="None"/>
      </p:ext>
    </p:extLst>
  </p:cmAuthor>
  <p:cmAuthor id="2" name="Donald Friesner" initials="DF" lastIdx="0" clrIdx="1">
    <p:extLst>
      <p:ext uri="{19B8F6BF-5375-455C-9EA6-DF929625EA0E}">
        <p15:presenceInfo xmlns:p15="http://schemas.microsoft.com/office/powerpoint/2012/main" userId="Donald Friesn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8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9" autoAdjust="0"/>
    <p:restoredTop sz="95088" autoAdjust="0"/>
  </p:normalViewPr>
  <p:slideViewPr>
    <p:cSldViewPr snapToGrid="0">
      <p:cViewPr varScale="1">
        <p:scale>
          <a:sx n="94" d="100"/>
          <a:sy n="94" d="100"/>
        </p:scale>
        <p:origin x="82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fld id="{927C023E-A823-42AD-9F70-4ED8DB694E41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6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6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59B0155B-20B1-47EC-AB32-1F9E9EC15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689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fld id="{11CEC736-7612-4BD1-9AA5-02783BAF5EA8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3" tIns="48327" rIns="96653" bIns="4832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53" tIns="48327" rIns="96653" bIns="48327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6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6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A8CBEF18-87F3-4026-8B77-A08BC2384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086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CBEF18-87F3-4026-8B77-A08BC2384EA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878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B7CD2-357D-485C-99BC-90F712A02C1F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83AD7-6749-4C37-8709-3A886D8E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494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B7CD2-357D-485C-99BC-90F712A02C1F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83AD7-6749-4C37-8709-3A886D8E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323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B7CD2-357D-485C-99BC-90F712A02C1F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83AD7-6749-4C37-8709-3A886D8E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276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B7CD2-357D-485C-99BC-90F712A02C1F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83AD7-6749-4C37-8709-3A886D8E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156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B7CD2-357D-485C-99BC-90F712A02C1F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83AD7-6749-4C37-8709-3A886D8E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28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B7CD2-357D-485C-99BC-90F712A02C1F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83AD7-6749-4C37-8709-3A886D8E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289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B7CD2-357D-485C-99BC-90F712A02C1F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83AD7-6749-4C37-8709-3A886D8E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483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B7CD2-357D-485C-99BC-90F712A02C1F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83AD7-6749-4C37-8709-3A886D8E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295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B7CD2-357D-485C-99BC-90F712A02C1F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83AD7-6749-4C37-8709-3A886D8E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951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B7CD2-357D-485C-99BC-90F712A02C1F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83AD7-6749-4C37-8709-3A886D8E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865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B7CD2-357D-485C-99BC-90F712A02C1F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83AD7-6749-4C37-8709-3A886D8E1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056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235" y="15917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B7CD2-357D-485C-99BC-90F712A02C1F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83AD7-6749-4C37-8709-3A886D8E14B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1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7921" y="5971711"/>
            <a:ext cx="2976486" cy="769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9327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906449" y="43732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-2593013"/>
            <a:ext cx="12192000" cy="8279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6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lag Bold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6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lag Bold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6500" dirty="0">
              <a:latin typeface="Verlag Bold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6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lag Bold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dirty="0"/>
              <a:t>Risk Factors Analysis – Identifying At-Risk Students Before They Reach Campus</a:t>
            </a:r>
            <a:endParaRPr lang="en-US" altLang="en-US" sz="4000" dirty="0">
              <a:latin typeface="Verlag Bold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800" dirty="0">
              <a:latin typeface="Verlag Bold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dirty="0">
                <a:latin typeface="Verlag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April 18, 2024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lag Bold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lag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altLang="en-US" sz="2000" dirty="0">
                <a:latin typeface="Verlag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Donald </a:t>
            </a:r>
            <a:r>
              <a:rPr lang="en-US" altLang="en-US" sz="2000" dirty="0" err="1">
                <a:latin typeface="Verlag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Friesner</a:t>
            </a:r>
            <a:r>
              <a:rPr lang="en-US" altLang="en-US" sz="2000" dirty="0">
                <a:latin typeface="Verlag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, Director of Institutional Research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dirty="0">
                <a:latin typeface="Verlag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latin typeface="+mj-lt"/>
              </a:rPr>
              <a:t>hope.edu/</a:t>
            </a:r>
            <a:r>
              <a:rPr lang="en-US" sz="2000" b="1" dirty="0" err="1">
                <a:latin typeface="+mj-lt"/>
              </a:rPr>
              <a:t>frostcenter</a:t>
            </a:r>
            <a:endParaRPr lang="en-US" sz="2000" b="1" dirty="0">
              <a:latin typeface="+mj-lt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latin typeface="+mj-lt"/>
              </a:rPr>
              <a:t>hope.edu/data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lag Bold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080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9B3D99-130E-DCD3-3F8D-42E510BA9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en-US" sz="5200"/>
              <a:t>Minority Risk Factor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7CF27AF-2A1C-225F-DCFE-659A35A579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3177411"/>
              </p:ext>
            </p:extLst>
          </p:nvPr>
        </p:nvGraphicFramePr>
        <p:xfrm>
          <a:off x="1053490" y="1825625"/>
          <a:ext cx="9451950" cy="3888196"/>
        </p:xfrm>
        <a:graphic>
          <a:graphicData uri="http://schemas.openxmlformats.org/drawingml/2006/table">
            <a:tbl>
              <a:tblPr/>
              <a:tblGrid>
                <a:gridCol w="1694153">
                  <a:extLst>
                    <a:ext uri="{9D8B030D-6E8A-4147-A177-3AD203B41FA5}">
                      <a16:colId xmlns:a16="http://schemas.microsoft.com/office/drawing/2014/main" val="1243361704"/>
                    </a:ext>
                  </a:extLst>
                </a:gridCol>
                <a:gridCol w="1677178">
                  <a:extLst>
                    <a:ext uri="{9D8B030D-6E8A-4147-A177-3AD203B41FA5}">
                      <a16:colId xmlns:a16="http://schemas.microsoft.com/office/drawing/2014/main" val="577736758"/>
                    </a:ext>
                  </a:extLst>
                </a:gridCol>
                <a:gridCol w="1341913">
                  <a:extLst>
                    <a:ext uri="{9D8B030D-6E8A-4147-A177-3AD203B41FA5}">
                      <a16:colId xmlns:a16="http://schemas.microsoft.com/office/drawing/2014/main" val="3991693484"/>
                    </a:ext>
                  </a:extLst>
                </a:gridCol>
                <a:gridCol w="1278254">
                  <a:extLst>
                    <a:ext uri="{9D8B030D-6E8A-4147-A177-3AD203B41FA5}">
                      <a16:colId xmlns:a16="http://schemas.microsoft.com/office/drawing/2014/main" val="3872475598"/>
                    </a:ext>
                  </a:extLst>
                </a:gridCol>
                <a:gridCol w="1876639">
                  <a:extLst>
                    <a:ext uri="{9D8B030D-6E8A-4147-A177-3AD203B41FA5}">
                      <a16:colId xmlns:a16="http://schemas.microsoft.com/office/drawing/2014/main" val="2900246524"/>
                    </a:ext>
                  </a:extLst>
                </a:gridCol>
                <a:gridCol w="1583813">
                  <a:extLst>
                    <a:ext uri="{9D8B030D-6E8A-4147-A177-3AD203B41FA5}">
                      <a16:colId xmlns:a16="http://schemas.microsoft.com/office/drawing/2014/main" val="625160613"/>
                    </a:ext>
                  </a:extLst>
                </a:gridCol>
              </a:tblGrid>
              <a:tr h="953294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Present?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Attrition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Retain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Retention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Relative Risk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2553404"/>
                  </a:ext>
                </a:extLst>
              </a:tr>
              <a:tr h="953294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96 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613 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709 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86.5%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0530440"/>
                  </a:ext>
                </a:extLst>
              </a:tr>
              <a:tr h="953294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338 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3,069 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3,407 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90.1%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0346510"/>
                  </a:ext>
                </a:extLst>
              </a:tr>
              <a:tr h="953294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434 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3,682 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4,116 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89.5%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</a:t>
                      </a:r>
                      <a:endParaRPr lang="en-US" sz="5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140902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E8B1516-FE82-47C2-84BF-49AF49E31E89}"/>
              </a:ext>
            </a:extLst>
          </p:cNvPr>
          <p:cNvSpPr txBox="1"/>
          <p:nvPr/>
        </p:nvSpPr>
        <p:spPr>
          <a:xfrm>
            <a:off x="1097280" y="6004560"/>
            <a:ext cx="802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Banner Student Records</a:t>
            </a:r>
          </a:p>
        </p:txBody>
      </p:sp>
    </p:spTree>
    <p:extLst>
      <p:ext uri="{BB962C8B-B14F-4D97-AF65-F5344CB8AC3E}">
        <p14:creationId xmlns:p14="http://schemas.microsoft.com/office/powerpoint/2010/main" val="2884658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77BC852-2C48-2108-0398-A95367DC2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en-US" sz="5200"/>
              <a:t>First Generation Risk Factor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1B23682-5F63-0F9E-AE29-7101ED93C7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5145570"/>
              </p:ext>
            </p:extLst>
          </p:nvPr>
        </p:nvGraphicFramePr>
        <p:xfrm>
          <a:off x="1055755" y="1825625"/>
          <a:ext cx="9805284" cy="3888196"/>
        </p:xfrm>
        <a:graphic>
          <a:graphicData uri="http://schemas.openxmlformats.org/drawingml/2006/table">
            <a:tbl>
              <a:tblPr/>
              <a:tblGrid>
                <a:gridCol w="1758274">
                  <a:extLst>
                    <a:ext uri="{9D8B030D-6E8A-4147-A177-3AD203B41FA5}">
                      <a16:colId xmlns:a16="http://schemas.microsoft.com/office/drawing/2014/main" val="4271646644"/>
                    </a:ext>
                  </a:extLst>
                </a:gridCol>
                <a:gridCol w="1736250">
                  <a:extLst>
                    <a:ext uri="{9D8B030D-6E8A-4147-A177-3AD203B41FA5}">
                      <a16:colId xmlns:a16="http://schemas.microsoft.com/office/drawing/2014/main" val="1916153676"/>
                    </a:ext>
                  </a:extLst>
                </a:gridCol>
                <a:gridCol w="1392703">
                  <a:extLst>
                    <a:ext uri="{9D8B030D-6E8A-4147-A177-3AD203B41FA5}">
                      <a16:colId xmlns:a16="http://schemas.microsoft.com/office/drawing/2014/main" val="2531133713"/>
                    </a:ext>
                  </a:extLst>
                </a:gridCol>
                <a:gridCol w="1326634">
                  <a:extLst>
                    <a:ext uri="{9D8B030D-6E8A-4147-A177-3AD203B41FA5}">
                      <a16:colId xmlns:a16="http://schemas.microsoft.com/office/drawing/2014/main" val="1067065916"/>
                    </a:ext>
                  </a:extLst>
                </a:gridCol>
                <a:gridCol w="1947666">
                  <a:extLst>
                    <a:ext uri="{9D8B030D-6E8A-4147-A177-3AD203B41FA5}">
                      <a16:colId xmlns:a16="http://schemas.microsoft.com/office/drawing/2014/main" val="1095895915"/>
                    </a:ext>
                  </a:extLst>
                </a:gridCol>
                <a:gridCol w="1643757">
                  <a:extLst>
                    <a:ext uri="{9D8B030D-6E8A-4147-A177-3AD203B41FA5}">
                      <a16:colId xmlns:a16="http://schemas.microsoft.com/office/drawing/2014/main" val="2245848398"/>
                    </a:ext>
                  </a:extLst>
                </a:gridCol>
              </a:tblGrid>
              <a:tr h="925354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Present?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Attrition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Retain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Retention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Relative Risk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4629557"/>
                  </a:ext>
                </a:extLst>
              </a:tr>
              <a:tr h="925354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103 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542 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645 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84.0%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1695037"/>
                  </a:ext>
                </a:extLst>
              </a:tr>
              <a:tr h="925354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331 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3,140 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3,471 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90.5%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5734977"/>
                  </a:ext>
                </a:extLst>
              </a:tr>
              <a:tr h="925354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434 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3,682 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4,116 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89.5%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</a:t>
                      </a:r>
                      <a:endParaRPr lang="en-US" sz="5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1633350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D17BABE-6287-483F-8AFD-786ED3676BE5}"/>
              </a:ext>
            </a:extLst>
          </p:cNvPr>
          <p:cNvSpPr txBox="1"/>
          <p:nvPr/>
        </p:nvSpPr>
        <p:spPr>
          <a:xfrm>
            <a:off x="1168400" y="6045200"/>
            <a:ext cx="7457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Application</a:t>
            </a:r>
          </a:p>
        </p:txBody>
      </p:sp>
    </p:spTree>
    <p:extLst>
      <p:ext uri="{BB962C8B-B14F-4D97-AF65-F5344CB8AC3E}">
        <p14:creationId xmlns:p14="http://schemas.microsoft.com/office/powerpoint/2010/main" val="21030608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89A320C9-9735-4D13-8279-C1C6748413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92544CF4-9B52-4A7B-A4B3-88C72729B7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7126"/>
            <a:ext cx="11167447" cy="2018806"/>
          </a:xfrm>
          <a:prstGeom prst="rect">
            <a:avLst/>
          </a:prstGeom>
          <a:ln w="9525">
            <a:solidFill>
              <a:srgbClr val="DEDEDE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E75862C5-5C00-4421-BC7B-9B7B86DBC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D9008D-37D7-B015-07AE-0FA8A69C9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en-US" sz="4000"/>
              <a:t>Retention by Number of Risk Factors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89440EF-9BE9-4AE9-8C28-00B02296C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093BECF-85A1-1BD0-8482-CCD55FE61B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5274875"/>
              </p:ext>
            </p:extLst>
          </p:nvPr>
        </p:nvGraphicFramePr>
        <p:xfrm>
          <a:off x="1115569" y="2269731"/>
          <a:ext cx="10117023" cy="3329968"/>
        </p:xfrm>
        <a:graphic>
          <a:graphicData uri="http://schemas.openxmlformats.org/drawingml/2006/table">
            <a:tbl>
              <a:tblPr/>
              <a:tblGrid>
                <a:gridCol w="1468229">
                  <a:extLst>
                    <a:ext uri="{9D8B030D-6E8A-4147-A177-3AD203B41FA5}">
                      <a16:colId xmlns:a16="http://schemas.microsoft.com/office/drawing/2014/main" val="1915543966"/>
                    </a:ext>
                  </a:extLst>
                </a:gridCol>
                <a:gridCol w="1816207">
                  <a:extLst>
                    <a:ext uri="{9D8B030D-6E8A-4147-A177-3AD203B41FA5}">
                      <a16:colId xmlns:a16="http://schemas.microsoft.com/office/drawing/2014/main" val="1779114774"/>
                    </a:ext>
                  </a:extLst>
                </a:gridCol>
                <a:gridCol w="1843016">
                  <a:extLst>
                    <a:ext uri="{9D8B030D-6E8A-4147-A177-3AD203B41FA5}">
                      <a16:colId xmlns:a16="http://schemas.microsoft.com/office/drawing/2014/main" val="1709636849"/>
                    </a:ext>
                  </a:extLst>
                </a:gridCol>
                <a:gridCol w="1843016">
                  <a:extLst>
                    <a:ext uri="{9D8B030D-6E8A-4147-A177-3AD203B41FA5}">
                      <a16:colId xmlns:a16="http://schemas.microsoft.com/office/drawing/2014/main" val="1358708695"/>
                    </a:ext>
                  </a:extLst>
                </a:gridCol>
                <a:gridCol w="1678326">
                  <a:extLst>
                    <a:ext uri="{9D8B030D-6E8A-4147-A177-3AD203B41FA5}">
                      <a16:colId xmlns:a16="http://schemas.microsoft.com/office/drawing/2014/main" val="129670007"/>
                    </a:ext>
                  </a:extLst>
                </a:gridCol>
                <a:gridCol w="1468229">
                  <a:extLst>
                    <a:ext uri="{9D8B030D-6E8A-4147-A177-3AD203B41FA5}">
                      <a16:colId xmlns:a16="http://schemas.microsoft.com/office/drawing/2014/main" val="2258676062"/>
                    </a:ext>
                  </a:extLst>
                </a:gridCol>
              </a:tblGrid>
              <a:tr h="695111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of Risk Factors</a:t>
                      </a:r>
                      <a:endParaRPr lang="en-US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4" marR="22864" marT="228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Attrit</a:t>
                      </a:r>
                      <a:endParaRPr lang="en-US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4" marR="22864" marT="228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Retained</a:t>
                      </a:r>
                      <a:endParaRPr lang="en-US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4" marR="22864" marT="228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n-US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4" marR="22864" marT="228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Retention rate</a:t>
                      </a:r>
                      <a:endParaRPr lang="en-US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4" marR="22864" marT="228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total</a:t>
                      </a:r>
                      <a:endParaRPr lang="en-US" sz="4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4" marR="22864" marT="228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768828"/>
                  </a:ext>
                </a:extLst>
              </a:tr>
              <a:tr h="389568"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4" marR="22864" marT="228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203 </a:t>
                      </a:r>
                      <a:endParaRPr lang="en-US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4" marR="22864" marT="228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2,279 </a:t>
                      </a:r>
                      <a:endParaRPr lang="en-US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4" marR="22864" marT="228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2,482 </a:t>
                      </a:r>
                      <a:endParaRPr lang="en-US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4" marR="22864" marT="228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91.8%</a:t>
                      </a:r>
                      <a:endParaRPr lang="en-US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4" marR="22864" marT="228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60.3%</a:t>
                      </a:r>
                      <a:endParaRPr lang="en-US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4" marR="22864" marT="228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471712"/>
                  </a:ext>
                </a:extLst>
              </a:tr>
              <a:tr h="389568"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4" marR="22864" marT="228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123 </a:t>
                      </a:r>
                      <a:endParaRPr lang="en-US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4" marR="22864" marT="228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907 </a:t>
                      </a:r>
                      <a:endParaRPr lang="en-US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4" marR="22864" marT="228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1,030 </a:t>
                      </a:r>
                      <a:endParaRPr lang="en-US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4" marR="22864" marT="228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88.1%</a:t>
                      </a:r>
                      <a:endParaRPr lang="en-US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4" marR="22864" marT="228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25.0%</a:t>
                      </a:r>
                      <a:endParaRPr lang="en-US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4" marR="22864" marT="228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5339559"/>
                  </a:ext>
                </a:extLst>
              </a:tr>
              <a:tr h="389568"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4" marR="22864" marT="228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69 </a:t>
                      </a:r>
                      <a:endParaRPr lang="en-US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4" marR="22864" marT="228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306 </a:t>
                      </a:r>
                      <a:endParaRPr lang="en-US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4" marR="22864" marT="228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375 </a:t>
                      </a:r>
                      <a:endParaRPr lang="en-US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4" marR="22864" marT="228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81.6%</a:t>
                      </a:r>
                      <a:endParaRPr lang="en-US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4" marR="22864" marT="228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9.1%</a:t>
                      </a:r>
                      <a:endParaRPr lang="en-US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4" marR="22864" marT="228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892568"/>
                  </a:ext>
                </a:extLst>
              </a:tr>
              <a:tr h="389568"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4" marR="22864" marT="228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35 </a:t>
                      </a:r>
                      <a:endParaRPr lang="en-US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4" marR="22864" marT="228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169 </a:t>
                      </a:r>
                      <a:endParaRPr lang="en-US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4" marR="22864" marT="228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204 </a:t>
                      </a:r>
                      <a:endParaRPr lang="en-US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4" marR="22864" marT="228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82.8%</a:t>
                      </a:r>
                      <a:endParaRPr lang="en-US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4" marR="22864" marT="228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5.0%</a:t>
                      </a:r>
                      <a:endParaRPr lang="en-US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4" marR="22864" marT="228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7640758"/>
                  </a:ext>
                </a:extLst>
              </a:tr>
              <a:tr h="389568"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4" marR="22864" marT="228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4 </a:t>
                      </a:r>
                      <a:endParaRPr lang="en-US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4" marR="22864" marT="228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21 </a:t>
                      </a:r>
                      <a:endParaRPr lang="en-US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4" marR="22864" marT="228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25 </a:t>
                      </a:r>
                      <a:endParaRPr lang="en-US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4" marR="22864" marT="228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84.0%</a:t>
                      </a:r>
                      <a:endParaRPr lang="en-US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4" marR="22864" marT="228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0.6%</a:t>
                      </a:r>
                      <a:endParaRPr lang="en-US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4" marR="22864" marT="228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0837170"/>
                  </a:ext>
                </a:extLst>
              </a:tr>
              <a:tr h="38956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n-US" sz="4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4" marR="22864" marT="228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434 </a:t>
                      </a:r>
                      <a:endParaRPr lang="en-US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4" marR="22864" marT="228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3,682 </a:t>
                      </a:r>
                      <a:endParaRPr lang="en-US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4" marR="22864" marT="228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4,116 </a:t>
                      </a:r>
                      <a:endParaRPr lang="en-US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4" marR="22864" marT="228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89.5%</a:t>
                      </a:r>
                      <a:endParaRPr lang="en-US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4" marR="22864" marT="228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  <a:endParaRPr lang="en-US" sz="4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4" marR="22864" marT="228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463569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4FE47A9-30B4-2735-2E15-28BDE6C9FABB}"/>
              </a:ext>
            </a:extLst>
          </p:cNvPr>
          <p:cNvSpPr txBox="1"/>
          <p:nvPr/>
        </p:nvSpPr>
        <p:spPr>
          <a:xfrm>
            <a:off x="1115568" y="5822950"/>
            <a:ext cx="10390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Note that 14.7% of the population have 2 or more risk factors (9.1%+5.0%+.6%). With an entering class of 900 students, 133 students would be expected to have 2 or more risk factors (900*.147=132.3).</a:t>
            </a:r>
          </a:p>
        </p:txBody>
      </p:sp>
    </p:spTree>
    <p:extLst>
      <p:ext uri="{BB962C8B-B14F-4D97-AF65-F5344CB8AC3E}">
        <p14:creationId xmlns:p14="http://schemas.microsoft.com/office/powerpoint/2010/main" val="39753304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BD222-85B9-5CE2-8724-62A03787D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Comparison (or, how I expected it to work)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3FA8244-FE6D-FB7D-B7CE-DF13849543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3340281"/>
              </p:ext>
            </p:extLst>
          </p:nvPr>
        </p:nvGraphicFramePr>
        <p:xfrm>
          <a:off x="816390" y="2204085"/>
          <a:ext cx="4314411" cy="33026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5593">
                  <a:extLst>
                    <a:ext uri="{9D8B030D-6E8A-4147-A177-3AD203B41FA5}">
                      <a16:colId xmlns:a16="http://schemas.microsoft.com/office/drawing/2014/main" val="3886077715"/>
                    </a:ext>
                  </a:extLst>
                </a:gridCol>
                <a:gridCol w="720294">
                  <a:extLst>
                    <a:ext uri="{9D8B030D-6E8A-4147-A177-3AD203B41FA5}">
                      <a16:colId xmlns:a16="http://schemas.microsoft.com/office/drawing/2014/main" val="3934008785"/>
                    </a:ext>
                  </a:extLst>
                </a:gridCol>
                <a:gridCol w="738669">
                  <a:extLst>
                    <a:ext uri="{9D8B030D-6E8A-4147-A177-3AD203B41FA5}">
                      <a16:colId xmlns:a16="http://schemas.microsoft.com/office/drawing/2014/main" val="2064006561"/>
                    </a:ext>
                  </a:extLst>
                </a:gridCol>
                <a:gridCol w="738669">
                  <a:extLst>
                    <a:ext uri="{9D8B030D-6E8A-4147-A177-3AD203B41FA5}">
                      <a16:colId xmlns:a16="http://schemas.microsoft.com/office/drawing/2014/main" val="4225352257"/>
                    </a:ext>
                  </a:extLst>
                </a:gridCol>
                <a:gridCol w="705593">
                  <a:extLst>
                    <a:ext uri="{9D8B030D-6E8A-4147-A177-3AD203B41FA5}">
                      <a16:colId xmlns:a16="http://schemas.microsoft.com/office/drawing/2014/main" val="4155643449"/>
                    </a:ext>
                  </a:extLst>
                </a:gridCol>
                <a:gridCol w="705593">
                  <a:extLst>
                    <a:ext uri="{9D8B030D-6E8A-4147-A177-3AD203B41FA5}">
                      <a16:colId xmlns:a16="http://schemas.microsoft.com/office/drawing/2014/main" val="3680022079"/>
                    </a:ext>
                  </a:extLst>
                </a:gridCol>
              </a:tblGrid>
              <a:tr h="5136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# of Risk Factors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Attrit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Retained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Total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Retention rate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Percent of total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39471508"/>
                  </a:ext>
                </a:extLst>
              </a:tr>
              <a:tr h="46483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            203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         2,279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         2,482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91.8%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60.3%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44937992"/>
                  </a:ext>
                </a:extLst>
              </a:tr>
              <a:tr h="46483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            123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            907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         1,030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88.1%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25.0%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56308160"/>
                  </a:ext>
                </a:extLst>
              </a:tr>
              <a:tr h="46483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              69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            306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            375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81.6%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9.1%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90647844"/>
                  </a:ext>
                </a:extLst>
              </a:tr>
              <a:tr h="46483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              35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            169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            204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82.8%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5.0%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57937885"/>
                  </a:ext>
                </a:extLst>
              </a:tr>
              <a:tr h="46483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                4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               21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               25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84.0%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0.6%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16154090"/>
                  </a:ext>
                </a:extLst>
              </a:tr>
              <a:tr h="46483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Total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            434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         3,682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         4,116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89.5%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100.0%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0263781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09EF727-01FB-F206-EAE7-0355C55C74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784322"/>
              </p:ext>
            </p:extLst>
          </p:nvPr>
        </p:nvGraphicFramePr>
        <p:xfrm>
          <a:off x="6311624" y="2204084"/>
          <a:ext cx="4702210" cy="33026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9015">
                  <a:extLst>
                    <a:ext uri="{9D8B030D-6E8A-4147-A177-3AD203B41FA5}">
                      <a16:colId xmlns:a16="http://schemas.microsoft.com/office/drawing/2014/main" val="4144482709"/>
                    </a:ext>
                  </a:extLst>
                </a:gridCol>
                <a:gridCol w="804087">
                  <a:extLst>
                    <a:ext uri="{9D8B030D-6E8A-4147-A177-3AD203B41FA5}">
                      <a16:colId xmlns:a16="http://schemas.microsoft.com/office/drawing/2014/main" val="3951032689"/>
                    </a:ext>
                  </a:extLst>
                </a:gridCol>
                <a:gridCol w="786014">
                  <a:extLst>
                    <a:ext uri="{9D8B030D-6E8A-4147-A177-3AD203B41FA5}">
                      <a16:colId xmlns:a16="http://schemas.microsoft.com/office/drawing/2014/main" val="504230112"/>
                    </a:ext>
                  </a:extLst>
                </a:gridCol>
                <a:gridCol w="805064">
                  <a:extLst>
                    <a:ext uri="{9D8B030D-6E8A-4147-A177-3AD203B41FA5}">
                      <a16:colId xmlns:a16="http://schemas.microsoft.com/office/drawing/2014/main" val="2233248692"/>
                    </a:ext>
                  </a:extLst>
                </a:gridCol>
                <a:gridCol w="769015">
                  <a:extLst>
                    <a:ext uri="{9D8B030D-6E8A-4147-A177-3AD203B41FA5}">
                      <a16:colId xmlns:a16="http://schemas.microsoft.com/office/drawing/2014/main" val="1717840715"/>
                    </a:ext>
                  </a:extLst>
                </a:gridCol>
                <a:gridCol w="769015">
                  <a:extLst>
                    <a:ext uri="{9D8B030D-6E8A-4147-A177-3AD203B41FA5}">
                      <a16:colId xmlns:a16="http://schemas.microsoft.com/office/drawing/2014/main" val="536108475"/>
                    </a:ext>
                  </a:extLst>
                </a:gridCol>
              </a:tblGrid>
              <a:tr h="5136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# of Risk Factors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Attrit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Retained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Total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Retention rate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Percent of total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91959960"/>
                  </a:ext>
                </a:extLst>
              </a:tr>
              <a:tr h="46483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       1,956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         8,372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      10,328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81.1%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54.6%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9393512"/>
                  </a:ext>
                </a:extLst>
              </a:tr>
              <a:tr h="46483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       1,459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         4,288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         5,747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74.6%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30.4%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99350362"/>
                  </a:ext>
                </a:extLst>
              </a:tr>
              <a:tr h="46483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            713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         1,460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         2,173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67.2%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11.5%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0416753"/>
                  </a:ext>
                </a:extLst>
              </a:tr>
              <a:tr h="46483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            230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            327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            557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58.7%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2.9%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1537174"/>
                  </a:ext>
                </a:extLst>
              </a:tr>
              <a:tr h="46483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              46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               59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            105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56.2%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0.6%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09912185"/>
                  </a:ext>
                </a:extLst>
              </a:tr>
              <a:tr h="46483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Total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       4,404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     14,506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     18,910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76.7%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100.0%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1979980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73549F5-58A8-41C1-6193-1FFBFA4960C4}"/>
              </a:ext>
            </a:extLst>
          </p:cNvPr>
          <p:cNvSpPr txBox="1"/>
          <p:nvPr/>
        </p:nvSpPr>
        <p:spPr>
          <a:xfrm>
            <a:off x="882650" y="1484741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Hope College, 2018-2022 Cohorts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005873D-017B-37BF-B6E7-311B3AA261EB}"/>
              </a:ext>
            </a:extLst>
          </p:cNvPr>
          <p:cNvSpPr txBox="1"/>
          <p:nvPr/>
        </p:nvSpPr>
        <p:spPr>
          <a:xfrm>
            <a:off x="5600423" y="1484742"/>
            <a:ext cx="5413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CMU, 2008-2012 Cohorts</a:t>
            </a:r>
          </a:p>
        </p:txBody>
      </p:sp>
    </p:spTree>
    <p:extLst>
      <p:ext uri="{BB962C8B-B14F-4D97-AF65-F5344CB8AC3E}">
        <p14:creationId xmlns:p14="http://schemas.microsoft.com/office/powerpoint/2010/main" val="16018540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6C97D74-A6EC-4BE3-876E-7E7B6B0D6F70}"/>
              </a:ext>
            </a:extLst>
          </p:cNvPr>
          <p:cNvSpPr txBox="1"/>
          <p:nvPr/>
        </p:nvSpPr>
        <p:spPr>
          <a:xfrm>
            <a:off x="3017520" y="2407920"/>
            <a:ext cx="875792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dirty="0"/>
              <a:t>“And now for something completely different…”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25380C-37EC-4270-972F-97AE7249C630}"/>
              </a:ext>
            </a:extLst>
          </p:cNvPr>
          <p:cNvSpPr txBox="1"/>
          <p:nvPr/>
        </p:nvSpPr>
        <p:spPr>
          <a:xfrm>
            <a:off x="5923280" y="3952240"/>
            <a:ext cx="2905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Monty Python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4078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236" y="159178"/>
            <a:ext cx="11174360" cy="1650961"/>
          </a:xfrm>
        </p:spPr>
        <p:txBody>
          <a:bodyPr>
            <a:normAutofit/>
          </a:bodyPr>
          <a:lstStyle/>
          <a:p>
            <a:r>
              <a:rPr lang="en-US" dirty="0"/>
              <a:t>Retention and Number of Activities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639E338-5AB0-4FD3-889B-AED2023AEA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935260"/>
              </p:ext>
            </p:extLst>
          </p:nvPr>
        </p:nvGraphicFramePr>
        <p:xfrm>
          <a:off x="2262974" y="1819323"/>
          <a:ext cx="6562532" cy="3878754"/>
        </p:xfrm>
        <a:graphic>
          <a:graphicData uri="http://schemas.openxmlformats.org/drawingml/2006/table">
            <a:tbl>
              <a:tblPr/>
              <a:tblGrid>
                <a:gridCol w="1861016">
                  <a:extLst>
                    <a:ext uri="{9D8B030D-6E8A-4147-A177-3AD203B41FA5}">
                      <a16:colId xmlns:a16="http://schemas.microsoft.com/office/drawing/2014/main" val="394236241"/>
                    </a:ext>
                  </a:extLst>
                </a:gridCol>
                <a:gridCol w="1175379">
                  <a:extLst>
                    <a:ext uri="{9D8B030D-6E8A-4147-A177-3AD203B41FA5}">
                      <a16:colId xmlns:a16="http://schemas.microsoft.com/office/drawing/2014/main" val="3571762285"/>
                    </a:ext>
                  </a:extLst>
                </a:gridCol>
                <a:gridCol w="1175379">
                  <a:extLst>
                    <a:ext uri="{9D8B030D-6E8A-4147-A177-3AD203B41FA5}">
                      <a16:colId xmlns:a16="http://schemas.microsoft.com/office/drawing/2014/main" val="218842831"/>
                    </a:ext>
                  </a:extLst>
                </a:gridCol>
                <a:gridCol w="1175379">
                  <a:extLst>
                    <a:ext uri="{9D8B030D-6E8A-4147-A177-3AD203B41FA5}">
                      <a16:colId xmlns:a16="http://schemas.microsoft.com/office/drawing/2014/main" val="1521145561"/>
                    </a:ext>
                  </a:extLst>
                </a:gridCol>
                <a:gridCol w="1175379">
                  <a:extLst>
                    <a:ext uri="{9D8B030D-6E8A-4147-A177-3AD203B41FA5}">
                      <a16:colId xmlns:a16="http://schemas.microsoft.com/office/drawing/2014/main" val="1564460703"/>
                    </a:ext>
                  </a:extLst>
                </a:gridCol>
              </a:tblGrid>
              <a:tr h="352614"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b="1" i="0" u="none" strike="noStrike">
                          <a:solidFill>
                            <a:srgbClr val="000000"/>
                          </a:solidFill>
                          <a:effectLst/>
                          <a:latin typeface="Verlag Bold" pitchFamily="50" charset="0"/>
                        </a:rPr>
                        <a:t>Activity Count</a:t>
                      </a:r>
                    </a:p>
                  </a:txBody>
                  <a:tcPr marL="14692" marR="14692" marT="14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b="1" i="0" u="none" strike="noStrike">
                          <a:solidFill>
                            <a:srgbClr val="000000"/>
                          </a:solidFill>
                          <a:effectLst/>
                          <a:latin typeface="Verlag Bold" pitchFamily="50" charset="0"/>
                        </a:rPr>
                        <a:t>1-Year</a:t>
                      </a:r>
                    </a:p>
                  </a:txBody>
                  <a:tcPr marL="14692" marR="14692" marT="14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b="1" i="0" u="none" strike="noStrike">
                          <a:solidFill>
                            <a:srgbClr val="000000"/>
                          </a:solidFill>
                          <a:effectLst/>
                          <a:latin typeface="Verlag Bold" pitchFamily="50" charset="0"/>
                        </a:rPr>
                        <a:t>2-Year</a:t>
                      </a:r>
                    </a:p>
                  </a:txBody>
                  <a:tcPr marL="14692" marR="14692" marT="14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b="1" i="0" u="none" strike="noStrike">
                          <a:solidFill>
                            <a:srgbClr val="000000"/>
                          </a:solidFill>
                          <a:effectLst/>
                          <a:latin typeface="Verlag Bold" pitchFamily="50" charset="0"/>
                        </a:rPr>
                        <a:t>3-Year</a:t>
                      </a:r>
                    </a:p>
                  </a:txBody>
                  <a:tcPr marL="14692" marR="14692" marT="14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b="1" i="0" u="none" strike="noStrike">
                          <a:solidFill>
                            <a:srgbClr val="000000"/>
                          </a:solidFill>
                          <a:effectLst/>
                          <a:latin typeface="Verlag Bold" pitchFamily="50" charset="0"/>
                        </a:rPr>
                        <a:t>4-Year</a:t>
                      </a:r>
                    </a:p>
                  </a:txBody>
                  <a:tcPr marL="14692" marR="14692" marT="14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6729637"/>
                  </a:ext>
                </a:extLst>
              </a:tr>
              <a:tr h="3526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Baskerville BT" panose="02020602070506020303" pitchFamily="18" charset="0"/>
                        </a:rPr>
                        <a:t>0</a:t>
                      </a:r>
                    </a:p>
                  </a:txBody>
                  <a:tcPr marL="14692" marR="14692" marT="14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Baskerville BT" panose="02020602070506020303" pitchFamily="18" charset="0"/>
                        </a:rPr>
                        <a:t>88.0%</a:t>
                      </a:r>
                    </a:p>
                  </a:txBody>
                  <a:tcPr marL="14692" marR="14692" marT="14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Baskerville BT" panose="02020602070506020303" pitchFamily="18" charset="0"/>
                        </a:rPr>
                        <a:t>84.2%</a:t>
                      </a:r>
                    </a:p>
                  </a:txBody>
                  <a:tcPr marL="14692" marR="14692" marT="14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F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Baskerville BT" panose="02020602070506020303" pitchFamily="18" charset="0"/>
                        </a:rPr>
                        <a:t>85.2%</a:t>
                      </a:r>
                    </a:p>
                  </a:txBody>
                  <a:tcPr marL="14692" marR="14692" marT="14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F1F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Baskerville BT" panose="02020602070506020303" pitchFamily="18" charset="0"/>
                        </a:rPr>
                        <a:t>84.6%</a:t>
                      </a:r>
                    </a:p>
                  </a:txBody>
                  <a:tcPr marL="14692" marR="14692" marT="14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0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104993"/>
                  </a:ext>
                </a:extLst>
              </a:tr>
              <a:tr h="3526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Baskerville BT" panose="02020602070506020303" pitchFamily="18" charset="0"/>
                        </a:rPr>
                        <a:t>1</a:t>
                      </a:r>
                    </a:p>
                  </a:txBody>
                  <a:tcPr marL="14692" marR="14692" marT="14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Baskerville BT" panose="02020602070506020303" pitchFamily="18" charset="0"/>
                        </a:rPr>
                        <a:t>87.3%</a:t>
                      </a:r>
                    </a:p>
                  </a:txBody>
                  <a:tcPr marL="14692" marR="14692" marT="14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3F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Baskerville BT" panose="02020602070506020303" pitchFamily="18" charset="0"/>
                        </a:rPr>
                        <a:t>81.0%</a:t>
                      </a:r>
                    </a:p>
                  </a:txBody>
                  <a:tcPr marL="14692" marR="14692" marT="14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C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Baskerville BT" panose="02020602070506020303" pitchFamily="18" charset="0"/>
                        </a:rPr>
                        <a:t>79.2%</a:t>
                      </a:r>
                    </a:p>
                  </a:txBody>
                  <a:tcPr marL="14692" marR="14692" marT="14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9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Baskerville BT" panose="02020602070506020303" pitchFamily="18" charset="0"/>
                        </a:rPr>
                        <a:t>77.0%</a:t>
                      </a:r>
                    </a:p>
                  </a:txBody>
                  <a:tcPr marL="14692" marR="14692" marT="14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7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698438"/>
                  </a:ext>
                </a:extLst>
              </a:tr>
              <a:tr h="3526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Baskerville BT" panose="02020602070506020303" pitchFamily="18" charset="0"/>
                        </a:rPr>
                        <a:t>2</a:t>
                      </a:r>
                    </a:p>
                  </a:txBody>
                  <a:tcPr marL="14692" marR="14692" marT="14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Baskerville BT" panose="02020602070506020303" pitchFamily="18" charset="0"/>
                        </a:rPr>
                        <a:t>94.6%</a:t>
                      </a:r>
                    </a:p>
                  </a:txBody>
                  <a:tcPr marL="14692" marR="14692" marT="14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2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Baskerville BT" panose="02020602070506020303" pitchFamily="18" charset="0"/>
                        </a:rPr>
                        <a:t>89.2%</a:t>
                      </a:r>
                    </a:p>
                  </a:txBody>
                  <a:tcPr marL="14692" marR="14692" marT="14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5F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Baskerville BT" panose="02020602070506020303" pitchFamily="18" charset="0"/>
                        </a:rPr>
                        <a:t>86.7%</a:t>
                      </a:r>
                    </a:p>
                  </a:txBody>
                  <a:tcPr marL="14692" marR="14692" marT="14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F2F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Baskerville BT" panose="02020602070506020303" pitchFamily="18" charset="0"/>
                        </a:rPr>
                        <a:t>86.2%</a:t>
                      </a:r>
                    </a:p>
                  </a:txBody>
                  <a:tcPr marL="14692" marR="14692" marT="14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F2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2290791"/>
                  </a:ext>
                </a:extLst>
              </a:tr>
              <a:tr h="3526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Baskerville BT" panose="02020602070506020303" pitchFamily="18" charset="0"/>
                        </a:rPr>
                        <a:t>3</a:t>
                      </a:r>
                    </a:p>
                  </a:txBody>
                  <a:tcPr marL="14692" marR="14692" marT="14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Baskerville BT" panose="02020602070506020303" pitchFamily="18" charset="0"/>
                        </a:rPr>
                        <a:t>96.4%</a:t>
                      </a:r>
                    </a:p>
                  </a:txBody>
                  <a:tcPr marL="14692" marR="14692" marT="14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C4C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Baskerville BT" panose="02020602070506020303" pitchFamily="18" charset="0"/>
                        </a:rPr>
                        <a:t>92.1%</a:t>
                      </a:r>
                    </a:p>
                  </a:txBody>
                  <a:tcPr marL="14692" marR="14692" marT="14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9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Baskerville BT" panose="02020602070506020303" pitchFamily="18" charset="0"/>
                        </a:rPr>
                        <a:t>89.3%</a:t>
                      </a:r>
                    </a:p>
                  </a:txBody>
                  <a:tcPr marL="14692" marR="14692" marT="14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6F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Baskerville BT" panose="02020602070506020303" pitchFamily="18" charset="0"/>
                        </a:rPr>
                        <a:t>87.0%</a:t>
                      </a:r>
                    </a:p>
                  </a:txBody>
                  <a:tcPr marL="14692" marR="14692" marT="14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F3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437651"/>
                  </a:ext>
                </a:extLst>
              </a:tr>
              <a:tr h="3526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Baskerville BT" panose="02020602070506020303" pitchFamily="18" charset="0"/>
                        </a:rPr>
                        <a:t>4</a:t>
                      </a:r>
                    </a:p>
                  </a:txBody>
                  <a:tcPr marL="14692" marR="14692" marT="14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Baskerville BT" panose="02020602070506020303" pitchFamily="18" charset="0"/>
                        </a:rPr>
                        <a:t>97.8%</a:t>
                      </a:r>
                    </a:p>
                  </a:txBody>
                  <a:tcPr marL="14692" marR="14692" marT="14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A1A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Baskerville BT" panose="02020602070506020303" pitchFamily="18" charset="0"/>
                        </a:rPr>
                        <a:t>95.5%</a:t>
                      </a:r>
                    </a:p>
                  </a:txBody>
                  <a:tcPr marL="14692" marR="14692" marT="14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B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Baskerville BT" panose="02020602070506020303" pitchFamily="18" charset="0"/>
                        </a:rPr>
                        <a:t>93.5%</a:t>
                      </a:r>
                    </a:p>
                  </a:txBody>
                  <a:tcPr marL="14692" marR="14692" marT="14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Baskerville BT" panose="02020602070506020303" pitchFamily="18" charset="0"/>
                        </a:rPr>
                        <a:t>92.9%</a:t>
                      </a:r>
                    </a:p>
                  </a:txBody>
                  <a:tcPr marL="14692" marR="14692" marT="14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A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642544"/>
                  </a:ext>
                </a:extLst>
              </a:tr>
              <a:tr h="3526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Baskerville BT" panose="02020602070506020303" pitchFamily="18" charset="0"/>
                        </a:rPr>
                        <a:t>5</a:t>
                      </a:r>
                    </a:p>
                  </a:txBody>
                  <a:tcPr marL="14692" marR="14692" marT="14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Baskerville BT" panose="02020602070506020303" pitchFamily="18" charset="0"/>
                        </a:rPr>
                        <a:t>98.8%</a:t>
                      </a:r>
                    </a:p>
                  </a:txBody>
                  <a:tcPr marL="14692" marR="14692" marT="14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88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Baskerville BT" panose="02020602070506020303" pitchFamily="18" charset="0"/>
                        </a:rPr>
                        <a:t>98.8%</a:t>
                      </a:r>
                    </a:p>
                  </a:txBody>
                  <a:tcPr marL="14692" marR="14692" marT="14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88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Baskerville BT" panose="02020602070506020303" pitchFamily="18" charset="0"/>
                        </a:rPr>
                        <a:t>97.3%</a:t>
                      </a:r>
                    </a:p>
                  </a:txBody>
                  <a:tcPr marL="14692" marR="14692" marT="14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ADA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Baskerville BT" panose="02020602070506020303" pitchFamily="18" charset="0"/>
                        </a:rPr>
                        <a:t>93.8%</a:t>
                      </a:r>
                    </a:p>
                  </a:txBody>
                  <a:tcPr marL="14692" marR="14692" marT="14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B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8167808"/>
                  </a:ext>
                </a:extLst>
              </a:tr>
              <a:tr h="3526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Baskerville BT" panose="02020602070506020303" pitchFamily="18" charset="0"/>
                        </a:rPr>
                        <a:t>6</a:t>
                      </a:r>
                    </a:p>
                  </a:txBody>
                  <a:tcPr marL="14692" marR="14692" marT="14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Baskerville BT" panose="02020602070506020303" pitchFamily="18" charset="0"/>
                        </a:rPr>
                        <a:t>100.0%</a:t>
                      </a:r>
                    </a:p>
                  </a:txBody>
                  <a:tcPr marL="14692" marR="14692" marT="14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Baskerville BT" panose="02020602070506020303" pitchFamily="18" charset="0"/>
                        </a:rPr>
                        <a:t>96.8%</a:t>
                      </a:r>
                    </a:p>
                  </a:txBody>
                  <a:tcPr marL="14692" marR="14692" marT="14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BBB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Baskerville BT" panose="02020602070506020303" pitchFamily="18" charset="0"/>
                        </a:rPr>
                        <a:t>96.4%</a:t>
                      </a:r>
                    </a:p>
                  </a:txBody>
                  <a:tcPr marL="14692" marR="14692" marT="14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C4C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Baskerville BT" panose="02020602070506020303" pitchFamily="18" charset="0"/>
                        </a:rPr>
                        <a:t>90.0%</a:t>
                      </a:r>
                    </a:p>
                  </a:txBody>
                  <a:tcPr marL="14692" marR="14692" marT="14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6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2156336"/>
                  </a:ext>
                </a:extLst>
              </a:tr>
              <a:tr h="3526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Baskerville BT" panose="02020602070506020303" pitchFamily="18" charset="0"/>
                        </a:rPr>
                        <a:t>7</a:t>
                      </a:r>
                    </a:p>
                  </a:txBody>
                  <a:tcPr marL="14692" marR="14692" marT="14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Baskerville BT" panose="02020602070506020303" pitchFamily="18" charset="0"/>
                        </a:rPr>
                        <a:t>100.0%</a:t>
                      </a:r>
                    </a:p>
                  </a:txBody>
                  <a:tcPr marL="14692" marR="14692" marT="14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Baskerville BT" panose="02020602070506020303" pitchFamily="18" charset="0"/>
                        </a:rPr>
                        <a:t>100.0%</a:t>
                      </a:r>
                    </a:p>
                  </a:txBody>
                  <a:tcPr marL="14692" marR="14692" marT="14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Baskerville BT" panose="02020602070506020303" pitchFamily="18" charset="0"/>
                        </a:rPr>
                        <a:t>80.0%</a:t>
                      </a:r>
                    </a:p>
                  </a:txBody>
                  <a:tcPr marL="14692" marR="14692" marT="14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AF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Baskerville BT" panose="02020602070506020303" pitchFamily="18" charset="0"/>
                        </a:rPr>
                        <a:t>100.0%</a:t>
                      </a:r>
                    </a:p>
                  </a:txBody>
                  <a:tcPr marL="14692" marR="14692" marT="14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410201"/>
                  </a:ext>
                </a:extLst>
              </a:tr>
              <a:tr h="3526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Baskerville BT" panose="02020602070506020303" pitchFamily="18" charset="0"/>
                        </a:rPr>
                        <a:t>8</a:t>
                      </a:r>
                    </a:p>
                  </a:txBody>
                  <a:tcPr marL="14692" marR="14692" marT="14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Baskerville BT" panose="02020602070506020303" pitchFamily="18" charset="0"/>
                        </a:rPr>
                        <a:t>100.0%</a:t>
                      </a:r>
                    </a:p>
                  </a:txBody>
                  <a:tcPr marL="14692" marR="14692" marT="14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Baskerville BT" panose="02020602070506020303" pitchFamily="18" charset="0"/>
                        </a:rPr>
                        <a:t>100.0%</a:t>
                      </a:r>
                    </a:p>
                  </a:txBody>
                  <a:tcPr marL="14692" marR="14692" marT="14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Baskerville BT" panose="02020602070506020303" pitchFamily="18" charset="0"/>
                        </a:rPr>
                        <a:t>100.0%</a:t>
                      </a:r>
                    </a:p>
                  </a:txBody>
                  <a:tcPr marL="14692" marR="14692" marT="14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Baskerville BT" panose="02020602070506020303" pitchFamily="18" charset="0"/>
                        </a:rPr>
                        <a:t>0.0%</a:t>
                      </a:r>
                    </a:p>
                  </a:txBody>
                  <a:tcPr marL="14692" marR="14692" marT="14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8A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09245"/>
                  </a:ext>
                </a:extLst>
              </a:tr>
              <a:tr h="3526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Baskerville BT" panose="02020602070506020303" pitchFamily="18" charset="0"/>
                        </a:rPr>
                        <a:t>9</a:t>
                      </a:r>
                    </a:p>
                  </a:txBody>
                  <a:tcPr marL="14692" marR="14692" marT="14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Baskerville BT" panose="02020602070506020303" pitchFamily="18" charset="0"/>
                        </a:rPr>
                        <a:t>100.0%</a:t>
                      </a:r>
                    </a:p>
                  </a:txBody>
                  <a:tcPr marL="14692" marR="14692" marT="14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Baskerville BT" panose="02020602070506020303" pitchFamily="18" charset="0"/>
                        </a:rPr>
                        <a:t>100.0%</a:t>
                      </a:r>
                    </a:p>
                  </a:txBody>
                  <a:tcPr marL="14692" marR="14692" marT="14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Baskerville BT" panose="02020602070506020303" pitchFamily="18" charset="0"/>
                        </a:rPr>
                        <a:t>100.0%</a:t>
                      </a:r>
                    </a:p>
                  </a:txBody>
                  <a:tcPr marL="14692" marR="14692" marT="14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Baskerville BT" panose="02020602070506020303" pitchFamily="18" charset="0"/>
                        </a:rPr>
                        <a:t>100.0%</a:t>
                      </a:r>
                    </a:p>
                  </a:txBody>
                  <a:tcPr marL="14692" marR="14692" marT="14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623984"/>
                  </a:ext>
                </a:extLst>
              </a:tr>
            </a:tbl>
          </a:graphicData>
        </a:graphic>
      </p:graphicFrame>
      <p:sp>
        <p:nvSpPr>
          <p:cNvPr id="10" name="Right Brace 9">
            <a:extLst>
              <a:ext uri="{FF2B5EF4-FFF2-40B4-BE49-F238E27FC236}">
                <a16:creationId xmlns:a16="http://schemas.microsoft.com/office/drawing/2014/main" id="{C1910BBD-8E56-4A16-82AB-0DF3B4EADD3B}"/>
              </a:ext>
            </a:extLst>
          </p:cNvPr>
          <p:cNvSpPr/>
          <p:nvPr/>
        </p:nvSpPr>
        <p:spPr>
          <a:xfrm>
            <a:off x="8901404" y="4599992"/>
            <a:ext cx="158620" cy="109808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6FEA045-13B2-4276-8C9B-112F52F74C89}"/>
              </a:ext>
            </a:extLst>
          </p:cNvPr>
          <p:cNvSpPr txBox="1"/>
          <p:nvPr/>
        </p:nvSpPr>
        <p:spPr>
          <a:xfrm>
            <a:off x="9135921" y="4795935"/>
            <a:ext cx="23913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Only 1-5 students per cell in these rows</a:t>
            </a:r>
          </a:p>
        </p:txBody>
      </p:sp>
    </p:spTree>
    <p:extLst>
      <p:ext uri="{BB962C8B-B14F-4D97-AF65-F5344CB8AC3E}">
        <p14:creationId xmlns:p14="http://schemas.microsoft.com/office/powerpoint/2010/main" val="2385369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Risk Factors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235" y="1484741"/>
            <a:ext cx="10855565" cy="489942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A simple method for determining students at risk for attrition before they arrive on campus</a:t>
            </a:r>
          </a:p>
          <a:p>
            <a:pPr lvl="0"/>
            <a:r>
              <a:rPr lang="en-US" dirty="0"/>
              <a:t>A way to measure the impact of individual risk factors</a:t>
            </a:r>
          </a:p>
          <a:p>
            <a:pPr lvl="0"/>
            <a:r>
              <a:rPr lang="en-US" dirty="0"/>
              <a:t>A way to measure the impact of multiple risk factors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2" descr="http://media.mwcradio.com/mimesis/2014-09/10/Hope%20College%20Campus_JPG_475x310_q8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4560" y="159640"/>
            <a:ext cx="1658516" cy="1325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8018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235" y="1484741"/>
            <a:ext cx="10855565" cy="489942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Choose a set of risk factors from literature (academic, financial, minority, first generation) </a:t>
            </a:r>
          </a:p>
          <a:p>
            <a:pPr lvl="0"/>
            <a:r>
              <a:rPr lang="en-US" b="1" i="1" dirty="0"/>
              <a:t>Academic Risk Factor</a:t>
            </a:r>
            <a:r>
              <a:rPr lang="en-US" dirty="0"/>
              <a:t> – A large drop-off in retention with HS GPA under 3.3</a:t>
            </a:r>
          </a:p>
          <a:p>
            <a:pPr lvl="0"/>
            <a:r>
              <a:rPr lang="en-US" b="1" i="1" dirty="0"/>
              <a:t>Low Income Risk Factor</a:t>
            </a:r>
            <a:r>
              <a:rPr lang="en-US" dirty="0"/>
              <a:t> - Pell Eligible			</a:t>
            </a:r>
          </a:p>
          <a:p>
            <a:pPr lvl="0"/>
            <a:r>
              <a:rPr lang="en-US" b="1" i="1" dirty="0"/>
              <a:t>Minority Risk Factor</a:t>
            </a:r>
            <a:r>
              <a:rPr lang="en-US" dirty="0"/>
              <a:t> - Minority Status			</a:t>
            </a:r>
          </a:p>
          <a:p>
            <a:pPr lvl="0"/>
            <a:r>
              <a:rPr lang="en-US" b="1" i="1" dirty="0"/>
              <a:t>First Generation Risk Factor</a:t>
            </a:r>
            <a:r>
              <a:rPr lang="en-US" dirty="0"/>
              <a:t> - Neither Parent any College - From FAFSA	</a:t>
            </a:r>
          </a:p>
          <a:p>
            <a:pPr lvl="0"/>
            <a:r>
              <a:rPr lang="en-US" dirty="0"/>
              <a:t>Identify students with risk factor(s)</a:t>
            </a:r>
          </a:p>
          <a:p>
            <a:pPr lvl="0"/>
            <a:r>
              <a:rPr lang="en-US" dirty="0"/>
              <a:t>Track historic prevalence and impact on retention</a:t>
            </a:r>
          </a:p>
          <a:p>
            <a:pPr lvl="0"/>
            <a:r>
              <a:rPr lang="en-US" dirty="0"/>
              <a:t>Calculate Relative Risk</a:t>
            </a:r>
          </a:p>
          <a:p>
            <a:pPr lvl="0"/>
            <a:r>
              <a:rPr lang="en-US" dirty="0"/>
              <a:t>Predict future retention based on incoming class</a:t>
            </a:r>
          </a:p>
          <a:p>
            <a:endParaRPr lang="en-US" dirty="0"/>
          </a:p>
        </p:txBody>
      </p:sp>
      <p:pic>
        <p:nvPicPr>
          <p:cNvPr id="4" name="Picture 2" descr="http://media.mwcradio.com/mimesis/2014-09/10/Hope%20College%20Campus_JPG_475x310_q8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4560" y="159640"/>
            <a:ext cx="1658516" cy="1325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893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62DF0-B4E7-CE68-C195-F652BCE13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Risk Factors Analysis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6DBE06-DE46-0548-85F0-678B9FB67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 simple method for determining students at risk for attrition before they arrive on campus</a:t>
            </a:r>
          </a:p>
          <a:p>
            <a:pPr lvl="0"/>
            <a:r>
              <a:rPr lang="en-US" dirty="0"/>
              <a:t>A way to measure the impact of individual risk factors</a:t>
            </a:r>
          </a:p>
          <a:p>
            <a:pPr lvl="0"/>
            <a:r>
              <a:rPr lang="en-US" dirty="0"/>
              <a:t>A way to measure the impact of multiple risk factors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145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430EF-43FB-558F-C7A7-1AF8F6D64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E9EDE-F498-679E-B871-89FF362EE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Literature indicates early intervention has the most impact</a:t>
            </a:r>
          </a:p>
          <a:p>
            <a:pPr lvl="0"/>
            <a:r>
              <a:rPr lang="en-US" dirty="0"/>
              <a:t>By the time a student struggles in their first year intervention is likely too late</a:t>
            </a:r>
          </a:p>
          <a:p>
            <a:pPr lvl="0"/>
            <a:r>
              <a:rPr lang="en-US" dirty="0"/>
              <a:t>Risk Factors Analysis identifies incoming students likely to be at risk for attrition</a:t>
            </a:r>
          </a:p>
          <a:p>
            <a:r>
              <a:rPr lang="en-US" dirty="0"/>
              <a:t>Gives ability to reach out to at risk students with intervention specific to their risk factor(s) BEFORE issues arise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876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295B5-55C5-C9A8-F4A5-4A33DA4ED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Historic Prevalence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5BF5D0B-EBDE-7C88-751F-6F718F923C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8235" y="1488001"/>
            <a:ext cx="4073765" cy="244859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FBA06A8-8093-ADE4-11A6-DFEE7C1A56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3053" y="1484741"/>
            <a:ext cx="4073765" cy="245185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D622E4C-6ED5-947C-A538-527DBA9C0B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8235" y="3992183"/>
            <a:ext cx="4073765" cy="244859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00C94D3-23B2-708E-82B3-54D428DB7F9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83053" y="3992183"/>
            <a:ext cx="4073765" cy="2448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009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D5FF8-6C89-5C2B-63B9-43C73ADA1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of Risk Factors  - Retention Rates for Those With and Without Risk Factor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01999-26A9-5C51-739C-52CA1E8920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Analysis uses First Time in Any College (FTIAC) cohorts from Fall 2018 through Fall 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679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D21186-EBBE-1E46-C9C8-5AF18A829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en-US" sz="5200"/>
              <a:t>Academic Risk Factor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2E8D8D5-3242-0EC2-4E48-313AF3C1D4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3604080"/>
              </p:ext>
            </p:extLst>
          </p:nvPr>
        </p:nvGraphicFramePr>
        <p:xfrm>
          <a:off x="1053490" y="1825625"/>
          <a:ext cx="9817710" cy="3996056"/>
        </p:xfrm>
        <a:graphic>
          <a:graphicData uri="http://schemas.openxmlformats.org/drawingml/2006/table">
            <a:tbl>
              <a:tblPr/>
              <a:tblGrid>
                <a:gridCol w="1759711">
                  <a:extLst>
                    <a:ext uri="{9D8B030D-6E8A-4147-A177-3AD203B41FA5}">
                      <a16:colId xmlns:a16="http://schemas.microsoft.com/office/drawing/2014/main" val="2387951942"/>
                    </a:ext>
                  </a:extLst>
                </a:gridCol>
                <a:gridCol w="1742079">
                  <a:extLst>
                    <a:ext uri="{9D8B030D-6E8A-4147-A177-3AD203B41FA5}">
                      <a16:colId xmlns:a16="http://schemas.microsoft.com/office/drawing/2014/main" val="3503611401"/>
                    </a:ext>
                  </a:extLst>
                </a:gridCol>
                <a:gridCol w="1393841">
                  <a:extLst>
                    <a:ext uri="{9D8B030D-6E8A-4147-A177-3AD203B41FA5}">
                      <a16:colId xmlns:a16="http://schemas.microsoft.com/office/drawing/2014/main" val="36234308"/>
                    </a:ext>
                  </a:extLst>
                </a:gridCol>
                <a:gridCol w="1327719">
                  <a:extLst>
                    <a:ext uri="{9D8B030D-6E8A-4147-A177-3AD203B41FA5}">
                      <a16:colId xmlns:a16="http://schemas.microsoft.com/office/drawing/2014/main" val="3241327020"/>
                    </a:ext>
                  </a:extLst>
                </a:gridCol>
                <a:gridCol w="1949259">
                  <a:extLst>
                    <a:ext uri="{9D8B030D-6E8A-4147-A177-3AD203B41FA5}">
                      <a16:colId xmlns:a16="http://schemas.microsoft.com/office/drawing/2014/main" val="1548840821"/>
                    </a:ext>
                  </a:extLst>
                </a:gridCol>
                <a:gridCol w="1645101">
                  <a:extLst>
                    <a:ext uri="{9D8B030D-6E8A-4147-A177-3AD203B41FA5}">
                      <a16:colId xmlns:a16="http://schemas.microsoft.com/office/drawing/2014/main" val="1409812155"/>
                    </a:ext>
                  </a:extLst>
                </a:gridCol>
              </a:tblGrid>
              <a:tr h="999014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Present?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Attrition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Retain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Retention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Relative Risk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201853"/>
                  </a:ext>
                </a:extLst>
              </a:tr>
              <a:tr h="999014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80 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304 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384 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79.2%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5052587"/>
                  </a:ext>
                </a:extLst>
              </a:tr>
              <a:tr h="999014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348 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3,322 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3,670 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90.5%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5300642"/>
                  </a:ext>
                </a:extLst>
              </a:tr>
              <a:tr h="999014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428 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3,626 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4,054 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89.4%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</a:t>
                      </a:r>
                      <a:endParaRPr lang="en-US" sz="5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69" marR="27169" marT="271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006067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FC34757E-5D0F-4680-A338-B6482A685C46}"/>
              </a:ext>
            </a:extLst>
          </p:cNvPr>
          <p:cNvSpPr txBox="1"/>
          <p:nvPr/>
        </p:nvSpPr>
        <p:spPr>
          <a:xfrm>
            <a:off x="1127760" y="6085840"/>
            <a:ext cx="5648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Application   A cut off at HSGPA of 3.3 for factor</a:t>
            </a:r>
          </a:p>
        </p:txBody>
      </p:sp>
    </p:spTree>
    <p:extLst>
      <p:ext uri="{BB962C8B-B14F-4D97-AF65-F5344CB8AC3E}">
        <p14:creationId xmlns:p14="http://schemas.microsoft.com/office/powerpoint/2010/main" val="343793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itle 1">
            <a:extLst>
              <a:ext uri="{FF2B5EF4-FFF2-40B4-BE49-F238E27FC236}">
                <a16:creationId xmlns:a16="http://schemas.microsoft.com/office/drawing/2014/main" id="{E776ACD8-43B1-81F5-6178-8AC303509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pPr algn="ctr"/>
            <a:r>
              <a:rPr lang="en-US" sz="5200"/>
              <a:t>Low Income Risk Factor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3573FD96-1A89-0961-CA28-B895FB456D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8062555"/>
              </p:ext>
            </p:extLst>
          </p:nvPr>
        </p:nvGraphicFramePr>
        <p:xfrm>
          <a:off x="1054359" y="1828800"/>
          <a:ext cx="9593321" cy="3888224"/>
        </p:xfrm>
        <a:graphic>
          <a:graphicData uri="http://schemas.openxmlformats.org/drawingml/2006/table">
            <a:tbl>
              <a:tblPr/>
              <a:tblGrid>
                <a:gridCol w="1720265">
                  <a:extLst>
                    <a:ext uri="{9D8B030D-6E8A-4147-A177-3AD203B41FA5}">
                      <a16:colId xmlns:a16="http://schemas.microsoft.com/office/drawing/2014/main" val="1349293338"/>
                    </a:ext>
                  </a:extLst>
                </a:gridCol>
                <a:gridCol w="1698717">
                  <a:extLst>
                    <a:ext uri="{9D8B030D-6E8A-4147-A177-3AD203B41FA5}">
                      <a16:colId xmlns:a16="http://schemas.microsoft.com/office/drawing/2014/main" val="4064049294"/>
                    </a:ext>
                  </a:extLst>
                </a:gridCol>
                <a:gridCol w="1362596">
                  <a:extLst>
                    <a:ext uri="{9D8B030D-6E8A-4147-A177-3AD203B41FA5}">
                      <a16:colId xmlns:a16="http://schemas.microsoft.com/office/drawing/2014/main" val="3114137280"/>
                    </a:ext>
                  </a:extLst>
                </a:gridCol>
                <a:gridCol w="1297956">
                  <a:extLst>
                    <a:ext uri="{9D8B030D-6E8A-4147-A177-3AD203B41FA5}">
                      <a16:colId xmlns:a16="http://schemas.microsoft.com/office/drawing/2014/main" val="1849070533"/>
                    </a:ext>
                  </a:extLst>
                </a:gridCol>
                <a:gridCol w="1905563">
                  <a:extLst>
                    <a:ext uri="{9D8B030D-6E8A-4147-A177-3AD203B41FA5}">
                      <a16:colId xmlns:a16="http://schemas.microsoft.com/office/drawing/2014/main" val="145974642"/>
                    </a:ext>
                  </a:extLst>
                </a:gridCol>
                <a:gridCol w="1608224">
                  <a:extLst>
                    <a:ext uri="{9D8B030D-6E8A-4147-A177-3AD203B41FA5}">
                      <a16:colId xmlns:a16="http://schemas.microsoft.com/office/drawing/2014/main" val="1407044749"/>
                    </a:ext>
                  </a:extLst>
                </a:gridCol>
              </a:tblGrid>
              <a:tr h="949960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Present?</a:t>
                      </a:r>
                      <a:endParaRPr lang="en-US" sz="5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76" marR="27176" marT="271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Attrition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76" marR="27176" marT="271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Retain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76" marR="27176" marT="271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76" marR="27176" marT="271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Retention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76" marR="27176" marT="271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Relative Risk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76" marR="27176" marT="271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5721053"/>
                  </a:ext>
                </a:extLst>
              </a:tr>
              <a:tr h="949960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76" marR="27176" marT="271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110 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76" marR="27176" marT="271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644 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76" marR="27176" marT="271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754 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76" marR="27176" marT="271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85.4%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76" marR="27176" marT="271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76" marR="27176" marT="271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4419694"/>
                  </a:ext>
                </a:extLst>
              </a:tr>
              <a:tr h="949960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76" marR="27176" marT="271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324 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76" marR="27176" marT="271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3,025 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76" marR="27176" marT="271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3,362 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76" marR="27176" marT="271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90.0%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76" marR="27176" marT="271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76" marR="27176" marT="271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0494340"/>
                  </a:ext>
                </a:extLst>
              </a:tr>
              <a:tr h="949960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76" marR="27176" marT="271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434 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76" marR="27176" marT="271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3,682 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76" marR="27176" marT="271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4,116 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76" marR="27176" marT="271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89.5%</a:t>
                      </a:r>
                      <a:endParaRPr lang="en-US" sz="5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76" marR="27176" marT="271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</a:t>
                      </a:r>
                      <a:endParaRPr lang="en-US" sz="5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176" marR="27176" marT="271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2545174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0A28E180-7487-4518-BBB7-E5851AD9BC1B}"/>
              </a:ext>
            </a:extLst>
          </p:cNvPr>
          <p:cNvSpPr txBox="1"/>
          <p:nvPr/>
        </p:nvSpPr>
        <p:spPr>
          <a:xfrm>
            <a:off x="1219200" y="6004560"/>
            <a:ext cx="9123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Financial Aid , Banner. Students who ACCEPTED Pell Grants</a:t>
            </a:r>
          </a:p>
        </p:txBody>
      </p:sp>
    </p:spTree>
    <p:extLst>
      <p:ext uri="{BB962C8B-B14F-4D97-AF65-F5344CB8AC3E}">
        <p14:creationId xmlns:p14="http://schemas.microsoft.com/office/powerpoint/2010/main" val="2127014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ope Colors">
      <a:dk1>
        <a:srgbClr val="002244"/>
      </a:dk1>
      <a:lt1>
        <a:srgbClr val="BBE7E6"/>
      </a:lt1>
      <a:dk2>
        <a:srgbClr val="000000"/>
      </a:dk2>
      <a:lt2>
        <a:srgbClr val="FFFFFF"/>
      </a:lt2>
      <a:accent1>
        <a:srgbClr val="002244"/>
      </a:accent1>
      <a:accent2>
        <a:srgbClr val="F46A1F"/>
      </a:accent2>
      <a:accent3>
        <a:srgbClr val="F0AB00"/>
      </a:accent3>
      <a:accent4>
        <a:srgbClr val="00685B"/>
      </a:accent4>
      <a:accent5>
        <a:srgbClr val="5482AB"/>
      </a:accent5>
      <a:accent6>
        <a:srgbClr val="00B0CA"/>
      </a:accent6>
      <a:hlink>
        <a:srgbClr val="0563C1"/>
      </a:hlink>
      <a:folHlink>
        <a:srgbClr val="954F72"/>
      </a:folHlink>
    </a:clrScheme>
    <a:fontScheme name="Hope College Fonts">
      <a:majorFont>
        <a:latin typeface="Verlag Bold"/>
        <a:ea typeface=""/>
        <a:cs typeface=""/>
      </a:majorFont>
      <a:minorFont>
        <a:latin typeface="Baskerville B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16279</TotalTime>
  <Words>914</Words>
  <Application>Microsoft Office PowerPoint</Application>
  <PresentationFormat>Widescreen</PresentationFormat>
  <Paragraphs>331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Baskerville BT</vt:lpstr>
      <vt:lpstr>Calibri</vt:lpstr>
      <vt:lpstr>Verlag Bold</vt:lpstr>
      <vt:lpstr>Office Theme</vt:lpstr>
      <vt:lpstr>PowerPoint Presentation</vt:lpstr>
      <vt:lpstr>Risk Factors Analysis</vt:lpstr>
      <vt:lpstr>Method</vt:lpstr>
      <vt:lpstr>Risk Factors Analysis</vt:lpstr>
      <vt:lpstr>Use</vt:lpstr>
      <vt:lpstr>Historic Prevalence</vt:lpstr>
      <vt:lpstr>Impact of Risk Factors  - Retention Rates for Those With and Without Risk Factor</vt:lpstr>
      <vt:lpstr>Academic Risk Factor</vt:lpstr>
      <vt:lpstr>Low Income Risk Factor</vt:lpstr>
      <vt:lpstr>Minority Risk Factor</vt:lpstr>
      <vt:lpstr>First Generation Risk Factor</vt:lpstr>
      <vt:lpstr>Retention by Number of Risk Factors</vt:lpstr>
      <vt:lpstr>A Comparison (or, how I expected it to work)</vt:lpstr>
      <vt:lpstr>PowerPoint Presentation</vt:lpstr>
      <vt:lpstr>Retention and Number of Activities</vt:lpstr>
    </vt:vector>
  </TitlesOfParts>
  <Company>Hope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Kathy Kremer</dc:creator>
  <cp:lastModifiedBy>Donald Friesner</cp:lastModifiedBy>
  <cp:revision>577</cp:revision>
  <cp:lastPrinted>2022-11-17T20:35:46Z</cp:lastPrinted>
  <dcterms:created xsi:type="dcterms:W3CDTF">2020-08-26T17:41:22Z</dcterms:created>
  <dcterms:modified xsi:type="dcterms:W3CDTF">2024-04-18T14:27:05Z</dcterms:modified>
</cp:coreProperties>
</file>