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3" r:id="rId3"/>
    <p:sldId id="310" r:id="rId4"/>
    <p:sldId id="308" r:id="rId5"/>
    <p:sldId id="337" r:id="rId6"/>
    <p:sldId id="336" r:id="rId7"/>
    <p:sldId id="338" r:id="rId8"/>
    <p:sldId id="339" r:id="rId9"/>
    <p:sldId id="340" r:id="rId10"/>
    <p:sldId id="312" r:id="rId11"/>
    <p:sldId id="343" r:id="rId12"/>
    <p:sldId id="341" r:id="rId13"/>
    <p:sldId id="342" r:id="rId14"/>
    <p:sldId id="278" r:id="rId15"/>
    <p:sldId id="319" r:id="rId16"/>
    <p:sldId id="264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Ornee" initials="JO" lastIdx="1" clrIdx="0">
    <p:extLst>
      <p:ext uri="{19B8F6BF-5375-455C-9EA6-DF929625EA0E}">
        <p15:presenceInfo xmlns:p15="http://schemas.microsoft.com/office/powerpoint/2012/main" userId="Julie Ornee" providerId="None"/>
      </p:ext>
    </p:extLst>
  </p:cmAuthor>
  <p:cmAuthor id="2" name="Donald Friesner" initials="DF" lastIdx="1" clrIdx="1">
    <p:extLst>
      <p:ext uri="{19B8F6BF-5375-455C-9EA6-DF929625EA0E}">
        <p15:presenceInfo xmlns:p15="http://schemas.microsoft.com/office/powerpoint/2012/main" userId="Donald Friesn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884" autoAdjust="0"/>
  </p:normalViewPr>
  <p:slideViewPr>
    <p:cSldViewPr snapToGrid="0">
      <p:cViewPr varScale="1">
        <p:scale>
          <a:sx n="76" d="100"/>
          <a:sy n="76" d="100"/>
        </p:scale>
        <p:origin x="48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27C023E-A823-42AD-9F70-4ED8DB694E41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9B0155B-20B1-47EC-AB32-1F9E9EC15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89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CEC736-7612-4BD1-9AA5-02783BAF5EA8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BEF18-87F3-4026-8B77-A08BC2384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86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784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994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662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17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31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01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716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56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94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58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76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86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9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2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7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5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8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8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9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5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6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5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235" y="1591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B7CD2-357D-485C-99BC-90F712A02C1F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7921" y="5971711"/>
            <a:ext cx="2976486" cy="76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32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6449" y="43732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-3239343"/>
            <a:ext cx="12192000" cy="9571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6500" dirty="0"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48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Results from Multiple Years of the National Survey of Student Engagement</a:t>
            </a:r>
            <a:endParaRPr kumimoji="0" lang="en-US" altLang="en-US" sz="4800" b="0" i="0" u="none" strike="noStrike" cap="none" normalizeH="0" dirty="0">
              <a:ln>
                <a:noFill/>
              </a:ln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Frost Center Friday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April 1, 2022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Donald Friesner, Director of Institutional Research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	Daryl Van </a:t>
            </a:r>
            <a:r>
              <a:rPr lang="en-US" altLang="en-US" sz="2000" dirty="0" err="1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Tongeren</a:t>
            </a:r>
            <a:r>
              <a:rPr lang="en-US" altLang="en-US" sz="20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Ph.D., 2021-22 Frost Center Fellow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+mj-lt"/>
              </a:rPr>
              <a:t>hope.edu/</a:t>
            </a:r>
            <a:r>
              <a:rPr lang="en-US" sz="2000" b="1" dirty="0" err="1">
                <a:latin typeface="+mj-lt"/>
              </a:rPr>
              <a:t>frostcenter</a:t>
            </a:r>
            <a:endParaRPr lang="en-US" sz="2000" b="1" dirty="0">
              <a:latin typeface="+mj-lt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+mj-lt"/>
              </a:rPr>
              <a:t>hope.edu/data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080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Comparisons to NSSE Top 50%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7511" y="1764157"/>
            <a:ext cx="2619965" cy="4062651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Findings:</a:t>
            </a: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mean scores for First-Year Students are statistically lower 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Higher-Order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Learning Strategies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Quantitative Reasoning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Discussions with Diverse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Student-Faculty Interaction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 </a:t>
            </a:r>
            <a:r>
              <a:rPr lang="en-US" sz="1600" dirty="0">
                <a:solidFill>
                  <a:srgbClr val="F46A1F">
                    <a:lumMod val="50000"/>
                  </a:srgbClr>
                </a:solidFill>
                <a:latin typeface="Verlag Bold"/>
              </a:rPr>
              <a:t>Hope mean scores for First-Year Students are statistically higher in Quality of Interactions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571B05-AD97-41F7-AF8B-07C2E88D44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0378" y="1055077"/>
            <a:ext cx="6615289" cy="40626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FCE579-7C0D-4181-BF33-6D5CFAAA7D7E}"/>
              </a:ext>
            </a:extLst>
          </p:cNvPr>
          <p:cNvSpPr txBox="1"/>
          <p:nvPr/>
        </p:nvSpPr>
        <p:spPr>
          <a:xfrm>
            <a:off x="4906108" y="5218148"/>
            <a:ext cx="5055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Green indicates a higher Hope score than the NSSE Top 50%</a:t>
            </a:r>
          </a:p>
        </p:txBody>
      </p:sp>
    </p:spTree>
    <p:extLst>
      <p:ext uri="{BB962C8B-B14F-4D97-AF65-F5344CB8AC3E}">
        <p14:creationId xmlns:p14="http://schemas.microsoft.com/office/powerpoint/2010/main" val="1889300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Comparisons to NSSE Top 50%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7511" y="1764157"/>
            <a:ext cx="2619965" cy="2092881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Findings:</a:t>
            </a: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mean scores for Senior Students are statistically lower 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Higher-Order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Learning Strategies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Discussions with Diverse Others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D86084-0265-42EC-B8E4-A81255E6E0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8961" y="1074494"/>
            <a:ext cx="7372184" cy="403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631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Inclusiveness and Engagement with Diversity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5254" y="2753361"/>
            <a:ext cx="2651489" cy="1846659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</a:t>
            </a:r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students report lower levels of engagement scores than the overall mean scores of other institutions in 2020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8F66223-9D7F-4A13-BCD5-79CB8453D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282891"/>
              </p:ext>
            </p:extLst>
          </p:nvPr>
        </p:nvGraphicFramePr>
        <p:xfrm>
          <a:off x="3443286" y="3347776"/>
          <a:ext cx="8026400" cy="2516388"/>
        </p:xfrm>
        <a:graphic>
          <a:graphicData uri="http://schemas.openxmlformats.org/drawingml/2006/table">
            <a:tbl>
              <a:tblPr/>
              <a:tblGrid>
                <a:gridCol w="1142548">
                  <a:extLst>
                    <a:ext uri="{9D8B030D-6E8A-4147-A177-3AD203B41FA5}">
                      <a16:colId xmlns:a16="http://schemas.microsoft.com/office/drawing/2014/main" val="4020387173"/>
                    </a:ext>
                  </a:extLst>
                </a:gridCol>
                <a:gridCol w="790262">
                  <a:extLst>
                    <a:ext uri="{9D8B030D-6E8A-4147-A177-3AD203B41FA5}">
                      <a16:colId xmlns:a16="http://schemas.microsoft.com/office/drawing/2014/main" val="957608030"/>
                    </a:ext>
                  </a:extLst>
                </a:gridCol>
                <a:gridCol w="609359">
                  <a:extLst>
                    <a:ext uri="{9D8B030D-6E8A-4147-A177-3AD203B41FA5}">
                      <a16:colId xmlns:a16="http://schemas.microsoft.com/office/drawing/2014/main" val="1840452051"/>
                    </a:ext>
                  </a:extLst>
                </a:gridCol>
                <a:gridCol w="609359">
                  <a:extLst>
                    <a:ext uri="{9D8B030D-6E8A-4147-A177-3AD203B41FA5}">
                      <a16:colId xmlns:a16="http://schemas.microsoft.com/office/drawing/2014/main" val="1120350341"/>
                    </a:ext>
                  </a:extLst>
                </a:gridCol>
                <a:gridCol w="609359">
                  <a:extLst>
                    <a:ext uri="{9D8B030D-6E8A-4147-A177-3AD203B41FA5}">
                      <a16:colId xmlns:a16="http://schemas.microsoft.com/office/drawing/2014/main" val="1624328555"/>
                    </a:ext>
                  </a:extLst>
                </a:gridCol>
                <a:gridCol w="609359">
                  <a:extLst>
                    <a:ext uri="{9D8B030D-6E8A-4147-A177-3AD203B41FA5}">
                      <a16:colId xmlns:a16="http://schemas.microsoft.com/office/drawing/2014/main" val="2334530771"/>
                    </a:ext>
                  </a:extLst>
                </a:gridCol>
                <a:gridCol w="609359">
                  <a:extLst>
                    <a:ext uri="{9D8B030D-6E8A-4147-A177-3AD203B41FA5}">
                      <a16:colId xmlns:a16="http://schemas.microsoft.com/office/drawing/2014/main" val="3183668677"/>
                    </a:ext>
                  </a:extLst>
                </a:gridCol>
                <a:gridCol w="609359">
                  <a:extLst>
                    <a:ext uri="{9D8B030D-6E8A-4147-A177-3AD203B41FA5}">
                      <a16:colId xmlns:a16="http://schemas.microsoft.com/office/drawing/2014/main" val="3957675622"/>
                    </a:ext>
                  </a:extLst>
                </a:gridCol>
                <a:gridCol w="609359">
                  <a:extLst>
                    <a:ext uri="{9D8B030D-6E8A-4147-A177-3AD203B41FA5}">
                      <a16:colId xmlns:a16="http://schemas.microsoft.com/office/drawing/2014/main" val="264397751"/>
                    </a:ext>
                  </a:extLst>
                </a:gridCol>
                <a:gridCol w="609359">
                  <a:extLst>
                    <a:ext uri="{9D8B030D-6E8A-4147-A177-3AD203B41FA5}">
                      <a16:colId xmlns:a16="http://schemas.microsoft.com/office/drawing/2014/main" val="1216562430"/>
                    </a:ext>
                  </a:extLst>
                </a:gridCol>
                <a:gridCol w="609359">
                  <a:extLst>
                    <a:ext uri="{9D8B030D-6E8A-4147-A177-3AD203B41FA5}">
                      <a16:colId xmlns:a16="http://schemas.microsoft.com/office/drawing/2014/main" val="2055260549"/>
                    </a:ext>
                  </a:extLst>
                </a:gridCol>
                <a:gridCol w="609359">
                  <a:extLst>
                    <a:ext uri="{9D8B030D-6E8A-4147-A177-3AD203B41FA5}">
                      <a16:colId xmlns:a16="http://schemas.microsoft.com/office/drawing/2014/main" val="1440066181"/>
                    </a:ext>
                  </a:extLst>
                </a:gridCol>
              </a:tblGrid>
              <a:tr h="2013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Seniors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3195577"/>
                  </a:ext>
                </a:extLst>
              </a:tr>
              <a:tr h="201311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E7E6E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Hope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Hope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1127567"/>
                  </a:ext>
                </a:extLst>
              </a:tr>
              <a:tr h="201311"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Demonstrating a commitment to diversity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Very little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4,420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492563"/>
                  </a:ext>
                </a:extLst>
              </a:tr>
              <a:tr h="201311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Some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15,749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013051"/>
                  </a:ext>
                </a:extLst>
              </a:tr>
              <a:tr h="201311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Quite a bit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24,340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833C0C"/>
                          </a:solidFill>
                          <a:effectLst/>
                          <a:latin typeface="Times New Roman" panose="02020603050405020304" pitchFamily="18" charset="0"/>
                        </a:rPr>
                        <a:t>2.3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9739967"/>
                  </a:ext>
                </a:extLst>
              </a:tr>
              <a:tr h="201311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Very much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20,053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44546A"/>
                          </a:solidFill>
                          <a:effectLst/>
                          <a:latin typeface="Times New Roman" panose="02020603050405020304" pitchFamily="18" charset="0"/>
                        </a:rPr>
                        <a:t>▼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1027326"/>
                  </a:ext>
                </a:extLst>
              </a:tr>
              <a:tr h="201311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64,562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4452418"/>
                  </a:ext>
                </a:extLst>
              </a:tr>
              <a:tr h="201311"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Providing students with the resources needed for success in a multicultural world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Very little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5,550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1894363"/>
                  </a:ext>
                </a:extLst>
              </a:tr>
              <a:tr h="201311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Some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19,135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941336"/>
                  </a:ext>
                </a:extLst>
              </a:tr>
              <a:tr h="201311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Quite a bit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23,528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833C0C"/>
                          </a:solidFill>
                          <a:effectLst/>
                          <a:latin typeface="Times New Roman" panose="02020603050405020304" pitchFamily="18" charset="0"/>
                        </a:rPr>
                        <a:t>2.3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577343"/>
                  </a:ext>
                </a:extLst>
              </a:tr>
              <a:tr h="201311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Very much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16,303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44546A"/>
                          </a:solidFill>
                          <a:effectLst/>
                          <a:latin typeface="Times New Roman" panose="02020603050405020304" pitchFamily="18" charset="0"/>
                        </a:rPr>
                        <a:t>▼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128140"/>
                  </a:ext>
                </a:extLst>
              </a:tr>
              <a:tr h="301967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64,516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144114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58F010B-C388-4C22-A923-B3062308A2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3286" y="800100"/>
            <a:ext cx="8048625" cy="25476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10B9825-7854-49C8-9583-BB4A3F720983}"/>
              </a:ext>
            </a:extLst>
          </p:cNvPr>
          <p:cNvSpPr txBox="1"/>
          <p:nvPr/>
        </p:nvSpPr>
        <p:spPr>
          <a:xfrm>
            <a:off x="315254" y="1186962"/>
            <a:ext cx="25774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much does you institution emphasis the following?</a:t>
            </a:r>
          </a:p>
        </p:txBody>
      </p:sp>
    </p:spTree>
    <p:extLst>
      <p:ext uri="{BB962C8B-B14F-4D97-AF65-F5344CB8AC3E}">
        <p14:creationId xmlns:p14="http://schemas.microsoft.com/office/powerpoint/2010/main" val="4172890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Inclusiveness and Engagement with Diversity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5254" y="2753361"/>
            <a:ext cx="2651489" cy="2092881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</a:t>
            </a:r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First-year students report higher scores than the mean  for other institutions in creating a sense of community in 2020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0B9825-7854-49C8-9583-BB4A3F720983}"/>
              </a:ext>
            </a:extLst>
          </p:cNvPr>
          <p:cNvSpPr txBox="1"/>
          <p:nvPr/>
        </p:nvSpPr>
        <p:spPr>
          <a:xfrm>
            <a:off x="315254" y="1186962"/>
            <a:ext cx="25774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much does you institution emphasis the following?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71AC2A-E03A-4774-9E74-FB12190EF8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3286" y="841051"/>
            <a:ext cx="8048625" cy="25879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3B8F5C0-1424-4D42-A7B1-12CAB90506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3286" y="3429000"/>
            <a:ext cx="8048625" cy="258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394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6449" y="43732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36" y="1484741"/>
            <a:ext cx="10855564" cy="4692222"/>
          </a:xfrm>
        </p:spPr>
        <p:txBody>
          <a:bodyPr>
            <a:normAutofit/>
          </a:bodyPr>
          <a:lstStyle/>
          <a:p>
            <a:r>
              <a:rPr lang="en-US" sz="2400" dirty="0"/>
              <a:t>The Higher-Order Learning scores for Hope are trending downwards from 2013 to 2020, for both First-Year and Senior Students.</a:t>
            </a:r>
          </a:p>
          <a:p>
            <a:pPr lvl="0"/>
            <a:r>
              <a:rPr lang="en-US" sz="2400" dirty="0"/>
              <a:t>Hope Senior scores for Discussions with Diverse Others decreased from 2018 to 2020.</a:t>
            </a:r>
          </a:p>
          <a:p>
            <a:r>
              <a:rPr lang="en-US" sz="2400" dirty="0"/>
              <a:t>Student-Faculty Interaction with First-Year students score the lowest, with scores regularly below 30.</a:t>
            </a:r>
          </a:p>
          <a:p>
            <a:r>
              <a:rPr lang="en-US" sz="2400" dirty="0"/>
              <a:t>Hope students in both groups have seen a decrease in scores related to Supportive Environment since 2017.</a:t>
            </a:r>
          </a:p>
          <a:p>
            <a:endParaRPr lang="en-US" sz="24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504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35" y="1484742"/>
            <a:ext cx="10855565" cy="4692222"/>
          </a:xfrm>
        </p:spPr>
        <p:txBody>
          <a:bodyPr>
            <a:normAutofit/>
          </a:bodyPr>
          <a:lstStyle/>
          <a:p>
            <a:pPr lvl="0"/>
            <a:endParaRPr lang="en-US" sz="2400" dirty="0"/>
          </a:p>
          <a:p>
            <a:r>
              <a:rPr lang="en-US" sz="2400" dirty="0"/>
              <a:t>Hope students report lower scores than their peers regarding the institutions’ emphasis on:</a:t>
            </a:r>
          </a:p>
          <a:p>
            <a:pPr lvl="1"/>
            <a:r>
              <a:rPr lang="en-US" sz="2000" dirty="0"/>
              <a:t>Demonstrating a commitment to diversity</a:t>
            </a:r>
          </a:p>
          <a:p>
            <a:pPr lvl="1"/>
            <a:r>
              <a:rPr lang="en-US" sz="2000" dirty="0"/>
              <a:t>Providing students with the resources necessary to be successful in navigating a multicultural world</a:t>
            </a:r>
          </a:p>
          <a:p>
            <a:pPr lvl="1"/>
            <a:endParaRPr lang="en-US" sz="2000" dirty="0"/>
          </a:p>
          <a:p>
            <a:pPr lvl="0"/>
            <a:r>
              <a:rPr lang="en-US" sz="2400" dirty="0"/>
              <a:t>NSSE Surveys can assist Hope College in understanding how students spend their time and what they gain from attending college.</a:t>
            </a:r>
          </a:p>
          <a:p>
            <a:pPr marL="0" lvl="0" indent="0">
              <a:buNone/>
            </a:pPr>
            <a:endParaRPr lang="en-US" sz="9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21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6449" y="43732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Discussion, conversation, questions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 at Hope College (positions or departments) would benefit from the information shared today?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Thinking about your own work at Hope, how might you use what you’ve learned today?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might data from this survey continuously inform decisions to benefit Hope students?</a:t>
            </a:r>
          </a:p>
        </p:txBody>
      </p:sp>
    </p:spTree>
    <p:extLst>
      <p:ext uri="{BB962C8B-B14F-4D97-AF65-F5344CB8AC3E}">
        <p14:creationId xmlns:p14="http://schemas.microsoft.com/office/powerpoint/2010/main" val="194786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35" y="1484741"/>
            <a:ext cx="10855565" cy="489942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Overview of the NSSE Survey*</a:t>
            </a:r>
          </a:p>
          <a:p>
            <a:pPr marL="0" indent="0">
              <a:buNone/>
            </a:pPr>
            <a:endParaRPr lang="en-US" sz="1000" dirty="0"/>
          </a:p>
          <a:p>
            <a:pPr>
              <a:lnSpc>
                <a:spcPct val="110000"/>
              </a:lnSpc>
            </a:pPr>
            <a:r>
              <a:rPr lang="en-US" dirty="0"/>
              <a:t>Patterns in First-Year and Senior Hope students’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/>
              <a:t>	responses from 2013 through 2020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Patterns from the Inclusiveness and Engagement with Diversity 	Topical Module, 2019 and 2020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Discussion, conversation, questions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dirty="0"/>
              <a:t>* Indiana University School of Education, Center for Post-Secondary Research – National Survey of Student Engagement (NSSE)</a:t>
            </a:r>
          </a:p>
          <a:p>
            <a:pPr lvl="1"/>
            <a:endParaRPr lang="en-US" sz="2800" dirty="0"/>
          </a:p>
        </p:txBody>
      </p:sp>
      <p:pic>
        <p:nvPicPr>
          <p:cNvPr id="4" name="Picture 2" descr="http://media.mwcradio.com/mimesis/2014-09/10/Hope%20College%20Campus_JPG_475x310_q8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298" y="557090"/>
            <a:ext cx="3310240" cy="264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93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hape 509"/>
          <p:cNvGrpSpPr>
            <a:grpSpLocks noChangeAspect="1"/>
          </p:cNvGrpSpPr>
          <p:nvPr/>
        </p:nvGrpSpPr>
        <p:grpSpPr>
          <a:xfrm>
            <a:off x="9280765" y="1362074"/>
            <a:ext cx="2156188" cy="2089305"/>
            <a:chOff x="3936375" y="3703750"/>
            <a:chExt cx="453050" cy="332175"/>
          </a:xfrm>
          <a:solidFill>
            <a:schemeClr val="accent2"/>
          </a:solidFill>
        </p:grpSpPr>
        <p:sp>
          <p:nvSpPr>
            <p:cNvPr id="5" name="Shape 510"/>
            <p:cNvSpPr/>
            <p:nvPr/>
          </p:nvSpPr>
          <p:spPr>
            <a:xfrm>
              <a:off x="3936375" y="3703750"/>
              <a:ext cx="453050" cy="332175"/>
            </a:xfrm>
            <a:custGeom>
              <a:avLst/>
              <a:gdLst/>
              <a:ahLst/>
              <a:cxnLst/>
              <a:rect l="0" t="0" r="0" b="0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Shape 511"/>
            <p:cNvSpPr/>
            <p:nvPr/>
          </p:nvSpPr>
          <p:spPr>
            <a:xfrm>
              <a:off x="3988875" y="3864325"/>
              <a:ext cx="77575" cy="133125"/>
            </a:xfrm>
            <a:custGeom>
              <a:avLst/>
              <a:gdLst/>
              <a:ahLst/>
              <a:cxnLst/>
              <a:rect l="0" t="0" r="0" b="0"/>
              <a:pathLst>
                <a:path w="3103" h="5325" extrusionOk="0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Shape 512"/>
            <p:cNvSpPr/>
            <p:nvPr/>
          </p:nvSpPr>
          <p:spPr>
            <a:xfrm>
              <a:off x="4259350" y="3864325"/>
              <a:ext cx="77575" cy="133125"/>
            </a:xfrm>
            <a:custGeom>
              <a:avLst/>
              <a:gdLst/>
              <a:ahLst/>
              <a:cxnLst/>
              <a:rect l="0" t="0" r="0" b="0"/>
              <a:pathLst>
                <a:path w="3103" h="532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Shape 513"/>
            <p:cNvSpPr/>
            <p:nvPr/>
          </p:nvSpPr>
          <p:spPr>
            <a:xfrm>
              <a:off x="4078625" y="3717800"/>
              <a:ext cx="77575" cy="279650"/>
            </a:xfrm>
            <a:custGeom>
              <a:avLst/>
              <a:gdLst/>
              <a:ahLst/>
              <a:cxnLst/>
              <a:rect l="0" t="0" r="0" b="0"/>
              <a:pathLst>
                <a:path w="3103" h="1118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Shape 514"/>
            <p:cNvSpPr/>
            <p:nvPr/>
          </p:nvSpPr>
          <p:spPr>
            <a:xfrm>
              <a:off x="4168375" y="3788625"/>
              <a:ext cx="78175" cy="208825"/>
            </a:xfrm>
            <a:custGeom>
              <a:avLst/>
              <a:gdLst/>
              <a:ahLst/>
              <a:cxnLst/>
              <a:rect l="0" t="0" r="0" b="0"/>
              <a:pathLst>
                <a:path w="3127" h="8353" extrusionOk="0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235" y="159179"/>
            <a:ext cx="10515600" cy="816768"/>
          </a:xfrm>
        </p:spPr>
        <p:txBody>
          <a:bodyPr/>
          <a:lstStyle/>
          <a:p>
            <a:r>
              <a:rPr lang="en-US" dirty="0"/>
              <a:t>The NSSE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909" y="888024"/>
            <a:ext cx="10872044" cy="521924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Provides data on First-Year and Senior College Students</a:t>
            </a:r>
          </a:p>
          <a:p>
            <a:endParaRPr lang="en-US" dirty="0"/>
          </a:p>
          <a:p>
            <a:r>
              <a:rPr lang="en-US" dirty="0"/>
              <a:t>Compares institutions on</a:t>
            </a:r>
          </a:p>
          <a:p>
            <a:pPr lvl="1"/>
            <a:r>
              <a:rPr lang="en-US" dirty="0"/>
              <a:t>10 Engagement Indicators</a:t>
            </a:r>
          </a:p>
          <a:p>
            <a:pPr lvl="1"/>
            <a:r>
              <a:rPr lang="en-US" dirty="0"/>
              <a:t>6 High Impact Practices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dirty="0"/>
              <a:t>Administered each Spring semester since 2000 </a:t>
            </a:r>
          </a:p>
          <a:p>
            <a:pPr lvl="1"/>
            <a:r>
              <a:rPr lang="en-US" dirty="0"/>
              <a:t>In 2020, 601 Colleges and Universities Participated</a:t>
            </a:r>
          </a:p>
          <a:p>
            <a:pPr lvl="1"/>
            <a:r>
              <a:rPr lang="en-US" dirty="0"/>
              <a:t>484,282 student responses in 2020</a:t>
            </a:r>
          </a:p>
          <a:p>
            <a:pPr lvl="1"/>
            <a:r>
              <a:rPr lang="en-US" dirty="0"/>
              <a:t>About 6 millions student have participated since 2000</a:t>
            </a:r>
          </a:p>
          <a:p>
            <a:endParaRPr lang="en-US" dirty="0"/>
          </a:p>
          <a:p>
            <a:r>
              <a:rPr lang="en-US" dirty="0"/>
              <a:t>2020 Hope Administration of NSSE</a:t>
            </a:r>
          </a:p>
          <a:p>
            <a:pPr lvl="1"/>
            <a:r>
              <a:rPr lang="en-US" dirty="0"/>
              <a:t>First-Year Students: </a:t>
            </a:r>
            <a:r>
              <a:rPr lang="en-US" i="1" dirty="0"/>
              <a:t>n</a:t>
            </a:r>
            <a:r>
              <a:rPr lang="en-US" dirty="0"/>
              <a:t>=335; 46% response rate</a:t>
            </a:r>
          </a:p>
          <a:p>
            <a:pPr lvl="1"/>
            <a:r>
              <a:rPr lang="en-US" dirty="0"/>
              <a:t>Senior Students: </a:t>
            </a:r>
            <a:r>
              <a:rPr lang="en-US" i="1" dirty="0"/>
              <a:t>n</a:t>
            </a:r>
            <a:r>
              <a:rPr lang="en-US" dirty="0"/>
              <a:t>=305; 44% response rate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sz="900" dirty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352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NSSE Engagement Indicators Within 4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35" y="1484741"/>
            <a:ext cx="7597141" cy="469222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Theme: Academic Challenge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Higher-Order Learning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Reflective and Integrative Learning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Learning Strategies 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Quantitative Reasoning</a:t>
            </a:r>
          </a:p>
          <a:p>
            <a:pPr marL="0" indent="0">
              <a:buNone/>
            </a:pPr>
            <a:r>
              <a:rPr lang="en-US" dirty="0"/>
              <a:t>Theme: Learning with Peers</a:t>
            </a:r>
          </a:p>
          <a:p>
            <a:r>
              <a:rPr lang="en-US" sz="1800" dirty="0"/>
              <a:t>Collaborative Learning</a:t>
            </a:r>
          </a:p>
          <a:p>
            <a:r>
              <a:rPr lang="en-US" sz="1800" dirty="0"/>
              <a:t>Discussions with Diverse Others</a:t>
            </a:r>
          </a:p>
          <a:p>
            <a:pPr lvl="1"/>
            <a:endParaRPr lang="en-US" sz="400" dirty="0"/>
          </a:p>
        </p:txBody>
      </p:sp>
    </p:spTree>
    <p:extLst>
      <p:ext uri="{BB962C8B-B14F-4D97-AF65-F5344CB8AC3E}">
        <p14:creationId xmlns:p14="http://schemas.microsoft.com/office/powerpoint/2010/main" val="1487864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NSSE Engagement Indicators Within 4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35" y="1484741"/>
            <a:ext cx="7597141" cy="469222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Theme: Experiences With Faculty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Student-Faculty Interaction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Effective Teaching Practices</a:t>
            </a:r>
          </a:p>
          <a:p>
            <a:pPr marL="0" indent="0">
              <a:buNone/>
            </a:pPr>
            <a:r>
              <a:rPr lang="en-US" dirty="0"/>
              <a:t>Theme: Campus Environment</a:t>
            </a:r>
          </a:p>
          <a:p>
            <a:r>
              <a:rPr lang="en-US" sz="1800" dirty="0"/>
              <a:t>Quality of Interactions</a:t>
            </a:r>
          </a:p>
          <a:p>
            <a:r>
              <a:rPr lang="en-US" sz="1800" dirty="0"/>
              <a:t>Supportive Environment</a:t>
            </a:r>
          </a:p>
          <a:p>
            <a:pPr lvl="1"/>
            <a:endParaRPr lang="en-US" sz="400" dirty="0"/>
          </a:p>
        </p:txBody>
      </p:sp>
    </p:spTree>
    <p:extLst>
      <p:ext uri="{BB962C8B-B14F-4D97-AF65-F5344CB8AC3E}">
        <p14:creationId xmlns:p14="http://schemas.microsoft.com/office/powerpoint/2010/main" val="3503944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884" y="119459"/>
            <a:ext cx="2520777" cy="947342"/>
          </a:xfrm>
        </p:spPr>
        <p:txBody>
          <a:bodyPr>
            <a:normAutofit fontScale="90000"/>
          </a:bodyPr>
          <a:lstStyle/>
          <a:p>
            <a:r>
              <a:rPr lang="en-US" dirty="0"/>
              <a:t>Academic Challenge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6483" y="2264917"/>
            <a:ext cx="2666776" cy="2123658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Findings:</a:t>
            </a: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scores of Higher-Order Learning are trending downwards from 2013 to 2020, for both First-Year and Senior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A69DAF-C9CE-4D5D-BCB2-DF169C9B9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0525" y="119459"/>
            <a:ext cx="7957169" cy="309750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819076D-08DA-4B02-9B92-BE5EE4351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0525" y="3216965"/>
            <a:ext cx="7957169" cy="287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906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884" y="119459"/>
            <a:ext cx="2520777" cy="1967758"/>
          </a:xfrm>
        </p:spPr>
        <p:txBody>
          <a:bodyPr>
            <a:normAutofit/>
          </a:bodyPr>
          <a:lstStyle/>
          <a:p>
            <a:r>
              <a:rPr lang="en-US" dirty="0"/>
              <a:t>Learning With Peers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6483" y="2264917"/>
            <a:ext cx="2666776" cy="2616101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Findings:</a:t>
            </a: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scores for both groups have generally held steady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Senior scores for Discussions with Diverse Others decreased from 2018 to 2020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0A8148-8AE5-4846-A297-72AE81BF8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0762" y="217487"/>
            <a:ext cx="4726476" cy="30558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AB5435F-C89A-408C-A4C2-83185F8937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761" y="3182937"/>
            <a:ext cx="4911116" cy="282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195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884" y="119459"/>
            <a:ext cx="2956166" cy="1967758"/>
          </a:xfrm>
        </p:spPr>
        <p:txBody>
          <a:bodyPr>
            <a:normAutofit/>
          </a:bodyPr>
          <a:lstStyle/>
          <a:p>
            <a:r>
              <a:rPr lang="en-US" dirty="0"/>
              <a:t>Experiences With Faculty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6483" y="2264917"/>
            <a:ext cx="2666776" cy="433965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Findings:</a:t>
            </a: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-First-Year students report a lower overall score on Student-Faculty Interaction than Senior students.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-Of all measures in NSSE, Student-Faculty Interaction with First-Year students score the lowest, with scores regularly below 30.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-Scores for Effective Teaching Practices have generally held steady for both groups.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67D768-73C3-410A-AAEB-C625F0F40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0761" y="119459"/>
            <a:ext cx="4620970" cy="29876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49C1C0-1070-4996-B2B9-37C70F55BC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761" y="3058379"/>
            <a:ext cx="4620970" cy="2987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657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330" y="161875"/>
            <a:ext cx="3326296" cy="1925341"/>
          </a:xfrm>
        </p:spPr>
        <p:txBody>
          <a:bodyPr>
            <a:normAutofit/>
          </a:bodyPr>
          <a:lstStyle/>
          <a:p>
            <a:r>
              <a:rPr lang="en-US" dirty="0"/>
              <a:t>Campus Environment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6483" y="2264917"/>
            <a:ext cx="2666776" cy="2862322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Key Findings:</a:t>
            </a: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-Quality of Interactions have generally held steady with both groups.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-Hope students in both groups have seen a decrease in scores related to Supportive Environment, since 2017.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1B4F65-8C50-4A22-AE13-06226A155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0759" y="3182815"/>
            <a:ext cx="8791575" cy="286232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65AAB25-1AC5-489D-89CF-02E0DEDC2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760" y="161875"/>
            <a:ext cx="8791575" cy="289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188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ope Colors">
      <a:dk1>
        <a:srgbClr val="002244"/>
      </a:dk1>
      <a:lt1>
        <a:srgbClr val="BBE7E6"/>
      </a:lt1>
      <a:dk2>
        <a:srgbClr val="000000"/>
      </a:dk2>
      <a:lt2>
        <a:srgbClr val="FFFFFF"/>
      </a:lt2>
      <a:accent1>
        <a:srgbClr val="002244"/>
      </a:accent1>
      <a:accent2>
        <a:srgbClr val="F46A1F"/>
      </a:accent2>
      <a:accent3>
        <a:srgbClr val="F0AB00"/>
      </a:accent3>
      <a:accent4>
        <a:srgbClr val="00685B"/>
      </a:accent4>
      <a:accent5>
        <a:srgbClr val="5482AB"/>
      </a:accent5>
      <a:accent6>
        <a:srgbClr val="00B0CA"/>
      </a:accent6>
      <a:hlink>
        <a:srgbClr val="0563C1"/>
      </a:hlink>
      <a:folHlink>
        <a:srgbClr val="954F72"/>
      </a:folHlink>
    </a:clrScheme>
    <a:fontScheme name="Hope College Fonts">
      <a:majorFont>
        <a:latin typeface="Verlag Bold"/>
        <a:ea typeface=""/>
        <a:cs typeface=""/>
      </a:majorFont>
      <a:minorFont>
        <a:latin typeface="Baskerville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15245</TotalTime>
  <Words>761</Words>
  <Application>Microsoft Office PowerPoint</Application>
  <PresentationFormat>Widescreen</PresentationFormat>
  <Paragraphs>227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Baskerville BT</vt:lpstr>
      <vt:lpstr>Calibri</vt:lpstr>
      <vt:lpstr>Times New Roman</vt:lpstr>
      <vt:lpstr>Verlag Bold</vt:lpstr>
      <vt:lpstr>Office Theme</vt:lpstr>
      <vt:lpstr>PowerPoint Presentation</vt:lpstr>
      <vt:lpstr>Today’s Agenda</vt:lpstr>
      <vt:lpstr>The NSSE Survey</vt:lpstr>
      <vt:lpstr>NSSE Engagement Indicators Within 4 Themes</vt:lpstr>
      <vt:lpstr>NSSE Engagement Indicators Within 4 Themes</vt:lpstr>
      <vt:lpstr>Academic Challenge</vt:lpstr>
      <vt:lpstr>Learning With Peers</vt:lpstr>
      <vt:lpstr>Experiences With Faculty</vt:lpstr>
      <vt:lpstr>Campus Environment</vt:lpstr>
      <vt:lpstr>2020 Comparisons to NSSE Top 50% </vt:lpstr>
      <vt:lpstr>2020 Comparisons to NSSE Top 50% </vt:lpstr>
      <vt:lpstr>Inclusiveness and Engagement with Diversity </vt:lpstr>
      <vt:lpstr>Inclusiveness and Engagement with Diversity </vt:lpstr>
      <vt:lpstr>Key observations</vt:lpstr>
      <vt:lpstr>Key observations</vt:lpstr>
      <vt:lpstr>Discussion, conversation, questions </vt:lpstr>
    </vt:vector>
  </TitlesOfParts>
  <Company>Hope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Kremer</dc:creator>
  <cp:lastModifiedBy>Kathy Kremer</cp:lastModifiedBy>
  <cp:revision>310</cp:revision>
  <cp:lastPrinted>2022-02-24T22:13:50Z</cp:lastPrinted>
  <dcterms:created xsi:type="dcterms:W3CDTF">2020-08-26T17:41:22Z</dcterms:created>
  <dcterms:modified xsi:type="dcterms:W3CDTF">2022-04-01T21:01:17Z</dcterms:modified>
</cp:coreProperties>
</file>