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41" r:id="rId3"/>
    <p:sldId id="375" r:id="rId4"/>
    <p:sldId id="348" r:id="rId5"/>
    <p:sldId id="383" r:id="rId6"/>
    <p:sldId id="389" r:id="rId7"/>
    <p:sldId id="364" r:id="rId8"/>
    <p:sldId id="365" r:id="rId9"/>
    <p:sldId id="376" r:id="rId10"/>
    <p:sldId id="356" r:id="rId11"/>
    <p:sldId id="377" r:id="rId12"/>
    <p:sldId id="378" r:id="rId13"/>
    <p:sldId id="385" r:id="rId14"/>
    <p:sldId id="390" r:id="rId15"/>
    <p:sldId id="392" r:id="rId16"/>
    <p:sldId id="391" r:id="rId17"/>
    <p:sldId id="384" r:id="rId18"/>
    <p:sldId id="358" r:id="rId19"/>
    <p:sldId id="371" r:id="rId20"/>
    <p:sldId id="359" r:id="rId21"/>
    <p:sldId id="360" r:id="rId22"/>
    <p:sldId id="372" r:id="rId23"/>
    <p:sldId id="361" r:id="rId24"/>
    <p:sldId id="362" r:id="rId25"/>
    <p:sldId id="367" r:id="rId26"/>
    <p:sldId id="388" r:id="rId27"/>
    <p:sldId id="387" r:id="rId28"/>
    <p:sldId id="278" r:id="rId29"/>
    <p:sldId id="264" r:id="rId3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Ornee" initials="JO" lastIdx="1" clrIdx="0">
    <p:extLst>
      <p:ext uri="{19B8F6BF-5375-455C-9EA6-DF929625EA0E}">
        <p15:presenceInfo xmlns:p15="http://schemas.microsoft.com/office/powerpoint/2012/main" userId="Julie Ornee" providerId="None"/>
      </p:ext>
    </p:extLst>
  </p:cmAuthor>
  <p:cmAuthor id="2" name="Donald Friesner" initials="DF" lastIdx="0" clrIdx="1">
    <p:extLst>
      <p:ext uri="{19B8F6BF-5375-455C-9EA6-DF929625EA0E}">
        <p15:presenceInfo xmlns:p15="http://schemas.microsoft.com/office/powerpoint/2012/main" userId="Donald Fries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5088" autoAdjust="0"/>
  </p:normalViewPr>
  <p:slideViewPr>
    <p:cSldViewPr snapToGrid="0">
      <p:cViewPr varScale="1">
        <p:scale>
          <a:sx n="109" d="100"/>
          <a:sy n="109" d="100"/>
        </p:scale>
        <p:origin x="6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-2.2827635372730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A6-4E27-8FDA-9F933E214E8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6-4E27-8FDA-9F933E214E8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6-4E27-8FDA-9F933E214E88}"/>
                </c:ext>
              </c:extLst>
            </c:dLbl>
            <c:dLbl>
              <c:idx val="3"/>
              <c:layout>
                <c:manualLayout>
                  <c:x val="-1.0382288645185513E-3"/>
                  <c:y val="-9.96249812386032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6-4E27-8FDA-9F933E214E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0.93</c:v>
                </c:pt>
                <c:pt idx="1">
                  <c:v>0.88</c:v>
                </c:pt>
                <c:pt idx="2">
                  <c:v>0.87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BA6-4E27-8FDA-9F933E214E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2.1991397027073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6-4E27-8FDA-9F933E214E8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A6-4E27-8FDA-9F933E214E8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A6-4E27-8FDA-9F933E214E88}"/>
                </c:ext>
              </c:extLst>
            </c:dLbl>
            <c:dLbl>
              <c:idx val="3"/>
              <c:layout>
                <c:manualLayout>
                  <c:x val="-6.806167000732724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A6-4E27-8FDA-9F933E214E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</c:v>
                </c:pt>
                <c:pt idx="1">
                  <c:v>0.85</c:v>
                </c:pt>
                <c:pt idx="2">
                  <c:v>0.82</c:v>
                </c:pt>
                <c:pt idx="3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A6-4E27-8FDA-9F933E214E88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First Gen or Pell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5065755130470851"/>
                  <c:y val="6.1190765922907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0.93</c:v>
                </c:pt>
                <c:pt idx="1">
                  <c:v>0.89</c:v>
                </c:pt>
                <c:pt idx="2">
                  <c:v>0.87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Gen Only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798880307266E-2"/>
                  <c:y val="4.4505506333201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6.806167000732724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0.84</c:v>
                </c:pt>
                <c:pt idx="1">
                  <c:v>0.76</c:v>
                </c:pt>
                <c:pt idx="2">
                  <c:v>0.76</c:v>
                </c:pt>
                <c:pt idx="3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Pell Only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909837374044832"/>
                  <c:y val="-3.8595615953361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E97-B518-970AB2311EFD}"/>
                </c:ext>
              </c:extLst>
            </c:dLbl>
            <c:dLbl>
              <c:idx val="3"/>
              <c:layout>
                <c:manualLayout>
                  <c:x val="-2.8064179840705302E-3"/>
                  <c:y val="2.9482421603145092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0.94</c:v>
                </c:pt>
                <c:pt idx="1">
                  <c:v>0.89</c:v>
                </c:pt>
                <c:pt idx="2">
                  <c:v>0.88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2-4E97-B518-970AB2311E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First Gen and Pell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3761996249896702"/>
                  <c:y val="-2.275469877565314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E97-B518-970AB2311EFD}"/>
                </c:ext>
              </c:extLst>
            </c:dLbl>
            <c:dLbl>
              <c:idx val="3"/>
              <c:layout>
                <c:manualLayout>
                  <c:x val="-4.8835209553280004E-3"/>
                  <c:y val="-6.088122967398564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0.88</c:v>
                </c:pt>
                <c:pt idx="1">
                  <c:v>0.84</c:v>
                </c:pt>
                <c:pt idx="2">
                  <c:v>0.79</c:v>
                </c:pt>
                <c:pt idx="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2-4E97-B518-970AB2311EFD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4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First Gen or Pell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798880307266E-2"/>
                  <c:y val="-2.9260238031623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1.0381308409297303E-3"/>
                  <c:y val="-3.8909142019963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0.93</c:v>
                </c:pt>
                <c:pt idx="1">
                  <c:v>0.9</c:v>
                </c:pt>
                <c:pt idx="2">
                  <c:v>0.89</c:v>
                </c:pt>
                <c:pt idx="3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Gen Only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1766593283178"/>
                  <c:y val="3.8072903674307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6.806167000732724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0.88</c:v>
                </c:pt>
                <c:pt idx="1">
                  <c:v>0.84</c:v>
                </c:pt>
                <c:pt idx="2">
                  <c:v>0.84</c:v>
                </c:pt>
                <c:pt idx="3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Pell Only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4843294855336664"/>
                  <c:y val="-2.9482421603145092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E97-B518-970AB2311EFD}"/>
                </c:ext>
              </c:extLst>
            </c:dLbl>
            <c:dLbl>
              <c:idx val="3"/>
              <c:layout>
                <c:manualLayout>
                  <c:x val="-2.8881595595553464E-2"/>
                  <c:y val="2.5730410635574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0.92</c:v>
                </c:pt>
                <c:pt idx="1">
                  <c:v>0.85</c:v>
                </c:pt>
                <c:pt idx="2">
                  <c:v>0.82</c:v>
                </c:pt>
                <c:pt idx="3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2-4E97-B518-970AB2311E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First Gen and Pell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502599048461336"/>
                  <c:y val="3.6320146075795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E97-B518-970AB2311EFD}"/>
                </c:ext>
              </c:extLst>
            </c:dLbl>
            <c:dLbl>
              <c:idx val="3"/>
              <c:layout>
                <c:manualLayout>
                  <c:x val="-4.8835209553280004E-3"/>
                  <c:y val="-6.088122967398564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0.74</c:v>
                </c:pt>
                <c:pt idx="1">
                  <c:v>0.63</c:v>
                </c:pt>
                <c:pt idx="2">
                  <c:v>0.56999999999999995</c:v>
                </c:pt>
                <c:pt idx="3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2-4E97-B518-970AB2311EFD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4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First Gen or Pell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1766593283178"/>
                  <c:y val="-2.6043936702176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3.6891500056718762E-2"/>
                  <c:y val="-2.9260238031623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</c:v>
                </c:pt>
                <c:pt idx="1">
                  <c:v>0.87</c:v>
                </c:pt>
                <c:pt idx="2">
                  <c:v>0.86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Gen Only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82853876860487"/>
                  <c:y val="3.4856602344860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6.806167000732724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0.89</c:v>
                </c:pt>
                <c:pt idx="1">
                  <c:v>0.88</c:v>
                </c:pt>
                <c:pt idx="2">
                  <c:v>0.86</c:v>
                </c:pt>
                <c:pt idx="3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Pell Only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E97-B518-970AB2311EFD}"/>
                </c:ext>
              </c:extLst>
            </c:dLbl>
            <c:dLbl>
              <c:idx val="3"/>
              <c:layout>
                <c:manualLayout>
                  <c:x val="-4.8835209553280004E-3"/>
                  <c:y val="-6.088122967398564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0.89</c:v>
                </c:pt>
                <c:pt idx="1">
                  <c:v>0.77</c:v>
                </c:pt>
                <c:pt idx="2">
                  <c:v>0.8</c:v>
                </c:pt>
                <c:pt idx="3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2-4E97-B518-970AB2311E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First Gen and Pell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E97-B518-970AB2311EFD}"/>
                </c:ext>
              </c:extLst>
            </c:dLbl>
            <c:dLbl>
              <c:idx val="3"/>
              <c:layout>
                <c:manualLayout>
                  <c:x val="-4.8835209553280004E-3"/>
                  <c:y val="-6.088122967398564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0.9</c:v>
                </c:pt>
                <c:pt idx="1">
                  <c:v>0.81</c:v>
                </c:pt>
                <c:pt idx="2">
                  <c:v>0.75</c:v>
                </c:pt>
                <c:pt idx="3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2-4E97-B518-970AB2311EFD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4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Non-Resident Alien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76961582941509"/>
          <c:y val="0.19465884588773702"/>
          <c:w val="0.7090595375771338"/>
          <c:h val="0.56285394977750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Involvement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-3.8463348727702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1F-4F63-924E-C7114F22F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0.88</c:v>
                </c:pt>
                <c:pt idx="1">
                  <c:v>0.81</c:v>
                </c:pt>
                <c:pt idx="2">
                  <c:v>0.83</c:v>
                </c:pt>
                <c:pt idx="3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Involvement in at Least 1**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0726893629239"/>
                  <c:y val="-3.8463348727702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1F-4F63-924E-C7114F22F38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4.1236636263179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1F-4F63-924E-C7114F22F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0.89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White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76961582941509"/>
          <c:y val="0.19465884588773702"/>
          <c:w val="0.7090595375771338"/>
          <c:h val="0.56285394977750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Involvement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0.92</c:v>
                </c:pt>
                <c:pt idx="1">
                  <c:v>0.88</c:v>
                </c:pt>
                <c:pt idx="2">
                  <c:v>0.86</c:v>
                </c:pt>
                <c:pt idx="3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Involvement in at Least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0726893629239"/>
                  <c:y val="-3.5142516019749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-4.1784181435656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1</c:v>
                </c:pt>
                <c:pt idx="1">
                  <c:v>0.98</c:v>
                </c:pt>
                <c:pt idx="2">
                  <c:v>0.96</c:v>
                </c:pt>
                <c:pt idx="3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  <a:latin typeface="+mj-lt"/>
              </a:rPr>
              <a:t>Students of Color</a:t>
            </a:r>
            <a:endParaRPr lang="en-US" sz="1600" dirty="0">
              <a:effectLst/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76961582941509"/>
          <c:y val="0.19465884588773702"/>
          <c:w val="0.7090595375771338"/>
          <c:h val="0.56285394977750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Involvement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0.85</c:v>
                </c:pt>
                <c:pt idx="1">
                  <c:v>0.74</c:v>
                </c:pt>
                <c:pt idx="2">
                  <c:v>0.73</c:v>
                </c:pt>
                <c:pt idx="3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Involvement in at Least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0726893629239"/>
                  <c:y val="-3.5142516019749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-4.1784181435656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0.99</c:v>
                </c:pt>
                <c:pt idx="1">
                  <c:v>0.97</c:v>
                </c:pt>
                <c:pt idx="2">
                  <c:v>0.98</c:v>
                </c:pt>
                <c:pt idx="3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First Gen or Pell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-9.9624981238602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1.0382288645185513E-3"/>
                  <c:y val="-9.96249812386032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0.92</c:v>
                </c:pt>
                <c:pt idx="1">
                  <c:v>0.88</c:v>
                </c:pt>
                <c:pt idx="2">
                  <c:v>0.87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Gen Only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-1.6604163539767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6.806167000732724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0.85</c:v>
                </c:pt>
                <c:pt idx="1">
                  <c:v>0.78</c:v>
                </c:pt>
                <c:pt idx="2">
                  <c:v>0.78</c:v>
                </c:pt>
                <c:pt idx="3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Pell Only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E97-B518-970AB2311EFD}"/>
                </c:ext>
              </c:extLst>
            </c:dLbl>
            <c:dLbl>
              <c:idx val="3"/>
              <c:layout>
                <c:manualLayout>
                  <c:x val="-4.8835209553280004E-3"/>
                  <c:y val="-6.088122967398564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0.92</c:v>
                </c:pt>
                <c:pt idx="1">
                  <c:v>0.85</c:v>
                </c:pt>
                <c:pt idx="2">
                  <c:v>0.84</c:v>
                </c:pt>
                <c:pt idx="3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2-4E97-B518-970AB2311E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First Gen and Pell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2.9887494371580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E97-B518-970AB2311EFD}"/>
                </c:ext>
              </c:extLst>
            </c:dLbl>
            <c:dLbl>
              <c:idx val="3"/>
              <c:layout>
                <c:manualLayout>
                  <c:x val="-4.8835209553280004E-3"/>
                  <c:y val="-6.088122967398564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0.8</c:v>
                </c:pt>
                <c:pt idx="1">
                  <c:v>0.71</c:v>
                </c:pt>
                <c:pt idx="2">
                  <c:v>0.65</c:v>
                </c:pt>
                <c:pt idx="3">
                  <c:v>0.63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2-4E97-B518-970AB2311EFD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First Gen or Pell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67719028E-2"/>
                  <c:y val="1.8984281910077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1.0381555304728406E-3"/>
                  <c:y val="-3.1352606660276275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0.99</c:v>
                </c:pt>
                <c:pt idx="1">
                  <c:v>0.97</c:v>
                </c:pt>
                <c:pt idx="2">
                  <c:v>0.96</c:v>
                </c:pt>
                <c:pt idx="3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Gen Only**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67719028E-2"/>
                  <c:y val="-3.2685725573520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6.806167000732724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</c:v>
                </c:pt>
                <c:pt idx="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Pell Only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E97-B518-970AB2311EFD}"/>
                </c:ext>
              </c:extLst>
            </c:dLbl>
            <c:dLbl>
              <c:idx val="3"/>
              <c:layout>
                <c:manualLayout>
                  <c:x val="-4.8835841764365041E-3"/>
                  <c:y val="1.2865205317786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0.95</c:v>
                </c:pt>
                <c:pt idx="3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2-4E97-B518-970AB2311E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First Gen and Pell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E97-B518-970AB2311EFD}"/>
                </c:ext>
              </c:extLst>
            </c:dLbl>
            <c:dLbl>
              <c:idx val="3"/>
              <c:layout>
                <c:manualLayout>
                  <c:x val="-4.8835841764365041E-3"/>
                  <c:y val="-3.8595615953361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1</c:v>
                </c:pt>
                <c:pt idx="1">
                  <c:v>0.98</c:v>
                </c:pt>
                <c:pt idx="2">
                  <c:v>0.98</c:v>
                </c:pt>
                <c:pt idx="3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2-4E97-B518-970AB2311EFD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Non-Resident Alien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76961582941509"/>
          <c:y val="0.19465884588773702"/>
          <c:w val="0.7090595375771338"/>
          <c:h val="0.56285394977750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in Greek Life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4.1236636263179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1F-4F63-924E-C7114F22F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0.91</c:v>
                </c:pt>
                <c:pt idx="1">
                  <c:v>0.86</c:v>
                </c:pt>
                <c:pt idx="2">
                  <c:v>0.84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Involved in Greek Life**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0726893629239"/>
                  <c:y val="-3.8463348727702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1F-4F63-924E-C7114F22F38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5.3168668698243333E-2"/>
                  <c:y val="-4.178418143565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1F-4F63-924E-C7114F22F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White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76961582941509"/>
          <c:y val="0.19465884588773702"/>
          <c:w val="0.7090595375771338"/>
          <c:h val="0.56285394977750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in Greek Life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</c:v>
                </c:pt>
                <c:pt idx="1">
                  <c:v>0.85</c:v>
                </c:pt>
                <c:pt idx="2">
                  <c:v>0.84</c:v>
                </c:pt>
                <c:pt idx="3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Involved in Greek Life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0726893629239"/>
                  <c:y val="-3.5142516019749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-4.1784181435656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0.97</c:v>
                </c:pt>
                <c:pt idx="1">
                  <c:v>0.95</c:v>
                </c:pt>
                <c:pt idx="2">
                  <c:v>0.92</c:v>
                </c:pt>
                <c:pt idx="3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 of Color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1.9297807976680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7-4D9B-990A-54D7E4001E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7-4D9B-990A-54D7E4001EE7}"/>
                </c:ext>
              </c:extLst>
            </c:dLbl>
            <c:dLbl>
              <c:idx val="3"/>
              <c:layout>
                <c:manualLayout>
                  <c:x val="-2.9608749099232757E-3"/>
                  <c:y val="-9.64890398834033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0.88</c:v>
                </c:pt>
                <c:pt idx="1">
                  <c:v>0.79</c:v>
                </c:pt>
                <c:pt idx="2">
                  <c:v>0.78</c:v>
                </c:pt>
                <c:pt idx="3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B7-4D9B-990A-54D7E4001E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Non-Resident Alien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B7-4D9B-990A-54D7E4001EE7}"/>
                </c:ext>
              </c:extLst>
            </c:dLbl>
            <c:dLbl>
              <c:idx val="3"/>
              <c:layout>
                <c:manualLayout>
                  <c:x val="-1.0382288645185513E-3"/>
                  <c:y val="-2.8946711965020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0.91</c:v>
                </c:pt>
                <c:pt idx="1">
                  <c:v>0.87</c:v>
                </c:pt>
                <c:pt idx="2">
                  <c:v>0.85</c:v>
                </c:pt>
                <c:pt idx="3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DB7-4D9B-990A-54D7E4001E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-3.216301329446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B7-4D9B-990A-54D7E4001E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B7-4D9B-990A-54D7E4001EE7}"/>
                </c:ext>
              </c:extLst>
            </c:dLbl>
            <c:dLbl>
              <c:idx val="3"/>
              <c:layout>
                <c:manualLayout>
                  <c:x val="-1.0382288645185513E-3"/>
                  <c:y val="9.648903988340245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0.92</c:v>
                </c:pt>
                <c:pt idx="1">
                  <c:v>0.88</c:v>
                </c:pt>
                <c:pt idx="2">
                  <c:v>0.87</c:v>
                </c:pt>
                <c:pt idx="3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DB7-4D9B-990A-54D7E4001EE7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Students of Color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76961582941509"/>
          <c:y val="0.19465884588773702"/>
          <c:w val="0.7090595375771338"/>
          <c:h val="0.56285394977750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in Greek Life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0.85</c:v>
                </c:pt>
                <c:pt idx="1">
                  <c:v>0.74</c:v>
                </c:pt>
                <c:pt idx="2">
                  <c:v>0.73</c:v>
                </c:pt>
                <c:pt idx="3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Involved in Greek Life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0726893629239"/>
                  <c:y val="-3.5142516019749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-4.1784181435656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0.98</c:v>
                </c:pt>
                <c:pt idx="1">
                  <c:v>0.95</c:v>
                </c:pt>
                <c:pt idx="2">
                  <c:v>0.93</c:v>
                </c:pt>
                <c:pt idx="3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First Gen or Pell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7.7414822257407126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</c:v>
                </c:pt>
                <c:pt idx="1">
                  <c:v>0.86</c:v>
                </c:pt>
                <c:pt idx="2">
                  <c:v>0.85</c:v>
                </c:pt>
                <c:pt idx="3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Gen Only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833701397265397"/>
                  <c:y val="-2.5730410635574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9.928341611543174E-3"/>
                  <c:y val="-5.896484320629018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0.81</c:v>
                </c:pt>
                <c:pt idx="1">
                  <c:v>0.75</c:v>
                </c:pt>
                <c:pt idx="2">
                  <c:v>0.75</c:v>
                </c:pt>
                <c:pt idx="3">
                  <c:v>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Pell Only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833701397265397"/>
                  <c:y val="-1.6081506647233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E97-B518-970AB2311EFD}"/>
                </c:ext>
              </c:extLst>
            </c:dLbl>
            <c:dLbl>
              <c:idx val="3"/>
              <c:layout>
                <c:manualLayout>
                  <c:x val="-7.7414822257407126E-3"/>
                  <c:y val="-5.896484320629018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0.92</c:v>
                </c:pt>
                <c:pt idx="1">
                  <c:v>0.84</c:v>
                </c:pt>
                <c:pt idx="2">
                  <c:v>0.82</c:v>
                </c:pt>
                <c:pt idx="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2-4E97-B518-970AB2311E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First Gen and Pell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833701397265397"/>
                  <c:y val="3.8595615953361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E97-B518-970AB2311EFD}"/>
                </c:ext>
              </c:extLst>
            </c:dLbl>
            <c:dLbl>
              <c:idx val="3"/>
              <c:layout>
                <c:manualLayout>
                  <c:x val="-9.928341611543174E-3"/>
                  <c:y val="-1.1792968641258037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0.8</c:v>
                </c:pt>
                <c:pt idx="1">
                  <c:v>0.71</c:v>
                </c:pt>
                <c:pt idx="2">
                  <c:v>0.66</c:v>
                </c:pt>
                <c:pt idx="3">
                  <c:v>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2-4E97-B518-970AB2311EFD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0031812777285591"/>
          <c:y val="0.85245787468327661"/>
          <c:w val="0.79936357226063559"/>
          <c:h val="0.12824431734004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First Gen or Pell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833701397265397"/>
                  <c:y val="1.9297807976680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1.180904068333329E-3"/>
                  <c:y val="-2.894671196502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0.98</c:v>
                </c:pt>
                <c:pt idx="1">
                  <c:v>0.95</c:v>
                </c:pt>
                <c:pt idx="2">
                  <c:v>0.93</c:v>
                </c:pt>
                <c:pt idx="3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Gen Only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1.0059553174691321E-3"/>
                  <c:y val="1.929780797668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0.99</c:v>
                </c:pt>
                <c:pt idx="1">
                  <c:v>0.92</c:v>
                </c:pt>
                <c:pt idx="2">
                  <c:v>0.88</c:v>
                </c:pt>
                <c:pt idx="3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Pell Only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833701397265397"/>
                  <c:y val="3.216301329446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E97-B518-970AB2311EFD}"/>
                </c:ext>
              </c:extLst>
            </c:dLbl>
            <c:dLbl>
              <c:idx val="3"/>
              <c:layout>
                <c:manualLayout>
                  <c:x val="-1.180904068333329E-3"/>
                  <c:y val="6.432602658893516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0.95</c:v>
                </c:pt>
                <c:pt idx="1">
                  <c:v>0.94</c:v>
                </c:pt>
                <c:pt idx="2">
                  <c:v>0.92</c:v>
                </c:pt>
                <c:pt idx="3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2-4E97-B518-970AB2311E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First Gen and Pell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833701397265397"/>
                  <c:y val="-1.6081506647233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E97-B518-970AB2311E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0.99</c:v>
                </c:pt>
                <c:pt idx="1">
                  <c:v>0.96</c:v>
                </c:pt>
                <c:pt idx="2">
                  <c:v>0.91</c:v>
                </c:pt>
                <c:pt idx="3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2-4E97-B518-970AB2311EFD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0031812777285591"/>
          <c:y val="0.85245787468327661"/>
          <c:w val="0.79936357226063559"/>
          <c:h val="0.12824431734004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Non-Resident Alien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76961582941509"/>
          <c:y val="0.19465884588773702"/>
          <c:w val="0.7090595375771338"/>
          <c:h val="0.56285394977750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in Athletics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622017001088947"/>
                  <c:y val="-4.1784181435656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9C-4B69-9DCD-07DA8A5467F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4.1236636263179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1F-4F63-924E-C7114F22F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0.92</c:v>
                </c:pt>
                <c:pt idx="1">
                  <c:v>0.88</c:v>
                </c:pt>
                <c:pt idx="2">
                  <c:v>0.86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Involved in Athletics**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0726893629239"/>
                  <c:y val="3.7915803555225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1F-4F63-924E-C7114F22F38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5.3168668698243333E-2"/>
                  <c:y val="-4.178418143565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1F-4F63-924E-C7114F22F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0.83</c:v>
                </c:pt>
                <c:pt idx="1">
                  <c:v>0.8</c:v>
                </c:pt>
                <c:pt idx="2">
                  <c:v>0.78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White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76961582941509"/>
          <c:y val="0.19465884588773702"/>
          <c:w val="0.7090595375771338"/>
          <c:h val="0.56285394977750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in Athletics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622017001088947"/>
                  <c:y val="-3.5142516019749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85-446E-8732-782EA39F08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-3.8463348727702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85-446E-8732-782EA39F0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0.93</c:v>
                </c:pt>
                <c:pt idx="1">
                  <c:v>0.89</c:v>
                </c:pt>
                <c:pt idx="2">
                  <c:v>0.88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Involved in Athletics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0726893629239"/>
                  <c:y val="3.791580355522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4.4557468971132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</c:v>
                </c:pt>
                <c:pt idx="1">
                  <c:v>0.87</c:v>
                </c:pt>
                <c:pt idx="2">
                  <c:v>0.85</c:v>
                </c:pt>
                <c:pt idx="3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Students of Color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76961582941509"/>
          <c:y val="0.19465884588773702"/>
          <c:w val="0.7090595375771338"/>
          <c:h val="0.56285394977750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in Athletics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622017001088947"/>
                  <c:y val="-3.8463348727702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EF-47F5-B1D8-609AB33FB0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0.88</c:v>
                </c:pt>
                <c:pt idx="1">
                  <c:v>0.8</c:v>
                </c:pt>
                <c:pt idx="2">
                  <c:v>0.77</c:v>
                </c:pt>
                <c:pt idx="3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Involved in Athletics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0726893629239"/>
                  <c:y val="3.7915803555225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-4.1784181435656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0.86</c:v>
                </c:pt>
                <c:pt idx="1">
                  <c:v>0.78</c:v>
                </c:pt>
                <c:pt idx="2">
                  <c:v>0.81</c:v>
                </c:pt>
                <c:pt idx="3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White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76961582941509"/>
          <c:y val="0.19465884588773702"/>
          <c:w val="0.7090595375771338"/>
          <c:h val="0.56285394977750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in Athletics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622017001088947"/>
                  <c:y val="-3.5142516019749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85-446E-8732-782EA39F08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3.4594970847272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85-446E-8732-782EA39F0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0.93</c:v>
                </c:pt>
                <c:pt idx="1">
                  <c:v>0.89</c:v>
                </c:pt>
                <c:pt idx="2">
                  <c:v>0.88</c:v>
                </c:pt>
                <c:pt idx="3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Involved in Athletics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0726893629239"/>
                  <c:y val="3.791580355522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-4.1784181435656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0.93</c:v>
                </c:pt>
                <c:pt idx="1">
                  <c:v>0.9</c:v>
                </c:pt>
                <c:pt idx="2">
                  <c:v>0.9</c:v>
                </c:pt>
                <c:pt idx="3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Students of Color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76961582941509"/>
          <c:y val="0.19465884588773702"/>
          <c:w val="0.7090595375771338"/>
          <c:h val="0.56285394977750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in Athletics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622017001088947"/>
                  <c:y val="-3.8463348727702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EF-47F5-B1D8-609AB33FB0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</c:v>
                </c:pt>
                <c:pt idx="1">
                  <c:v>0.81</c:v>
                </c:pt>
                <c:pt idx="2">
                  <c:v>0.8</c:v>
                </c:pt>
                <c:pt idx="3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Involved in Athletics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0726893629239"/>
                  <c:y val="3.7915803555225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-4.1784181435656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0.86</c:v>
                </c:pt>
                <c:pt idx="1">
                  <c:v>0.87</c:v>
                </c:pt>
                <c:pt idx="2">
                  <c:v>0.84</c:v>
                </c:pt>
                <c:pt idx="3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White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76961582941509"/>
          <c:y val="0.19465884588773702"/>
          <c:w val="0.7090595375771338"/>
          <c:h val="0.56285394977750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in Athletics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622017001088947"/>
                  <c:y val="-3.5142516019749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85-446E-8732-782EA39F08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-3.8463348727702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85-446E-8732-782EA39F0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0.94</c:v>
                </c:pt>
                <c:pt idx="1">
                  <c:v>0.91</c:v>
                </c:pt>
                <c:pt idx="2">
                  <c:v>0.89</c:v>
                </c:pt>
                <c:pt idx="3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Involved in Athletics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0726893629239"/>
                  <c:y val="3.791580355522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4.4557468971132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0.88</c:v>
                </c:pt>
                <c:pt idx="1">
                  <c:v>0.84</c:v>
                </c:pt>
                <c:pt idx="2">
                  <c:v>0.81</c:v>
                </c:pt>
                <c:pt idx="3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+mj-lt"/>
              </a:rPr>
              <a:t>Students of Color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76961582941509"/>
          <c:y val="0.19465884588773702"/>
          <c:w val="0.7090595375771338"/>
          <c:h val="0.56285394977750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in Athletics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622017001088947"/>
                  <c:y val="5.4519967094993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EF-47F5-B1D8-609AB33FB0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0.83</c:v>
                </c:pt>
                <c:pt idx="1">
                  <c:v>0.75</c:v>
                </c:pt>
                <c:pt idx="2">
                  <c:v>0.67</c:v>
                </c:pt>
                <c:pt idx="3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Involved in Athletics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030726893629239"/>
                  <c:y val="-3.5142516019749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5.3168668698243493E-2"/>
                  <c:y val="-4.1784181435656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0.86</c:v>
                </c:pt>
                <c:pt idx="1">
                  <c:v>0.73</c:v>
                </c:pt>
                <c:pt idx="2">
                  <c:v>0.79</c:v>
                </c:pt>
                <c:pt idx="3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 of Color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9971306598571133E-2"/>
                  <c:y val="1.9297807976680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7-4D9B-990A-54D7E4001E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7-4D9B-990A-54D7E4001EE7}"/>
                </c:ext>
              </c:extLst>
            </c:dLbl>
            <c:dLbl>
              <c:idx val="3"/>
              <c:layout>
                <c:manualLayout>
                  <c:x val="-2.9608749099232757E-3"/>
                  <c:y val="-9.64890398834033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</c:v>
                </c:pt>
                <c:pt idx="1">
                  <c:v>0.82</c:v>
                </c:pt>
                <c:pt idx="2">
                  <c:v>0.8</c:v>
                </c:pt>
                <c:pt idx="3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B7-4D9B-990A-54D7E4001E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Non-Resident Alien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51889310787473"/>
                  <c:y val="-2.2514109306127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8A-49C4-9537-7F20C3A5EB0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B7-4D9B-990A-54D7E4001EE7}"/>
                </c:ext>
              </c:extLst>
            </c:dLbl>
            <c:dLbl>
              <c:idx val="3"/>
              <c:layout>
                <c:manualLayout>
                  <c:x val="-1.03820648203092E-3"/>
                  <c:y val="1.9297807976680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0.95</c:v>
                </c:pt>
                <c:pt idx="1">
                  <c:v>0.94</c:v>
                </c:pt>
                <c:pt idx="2">
                  <c:v>0.88</c:v>
                </c:pt>
                <c:pt idx="3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DB7-4D9B-990A-54D7E4001E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705632665326897"/>
                  <c:y val="3.2163013294467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B7-4D9B-990A-54D7E4001E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B7-4D9B-990A-54D7E4001EE7}"/>
                </c:ext>
              </c:extLst>
            </c:dLbl>
            <c:dLbl>
              <c:idx val="3"/>
              <c:layout>
                <c:manualLayout>
                  <c:x val="-1.03820648203092E-3"/>
                  <c:y val="-2.8946711965020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0.93</c:v>
                </c:pt>
                <c:pt idx="1">
                  <c:v>0.89</c:v>
                </c:pt>
                <c:pt idx="2">
                  <c:v>0.88</c:v>
                </c:pt>
                <c:pt idx="3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DB7-4D9B-990A-54D7E4001EE7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 of Color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1.9297807976680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7-4D9B-990A-54D7E4001E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7-4D9B-990A-54D7E4001EE7}"/>
                </c:ext>
              </c:extLst>
            </c:dLbl>
            <c:dLbl>
              <c:idx val="3"/>
              <c:layout>
                <c:manualLayout>
                  <c:x val="-2.9608749099232757E-3"/>
                  <c:y val="-9.64890398834033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0.85</c:v>
                </c:pt>
                <c:pt idx="1">
                  <c:v>0.74</c:v>
                </c:pt>
                <c:pt idx="2">
                  <c:v>0.73</c:v>
                </c:pt>
                <c:pt idx="3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B7-4D9B-990A-54D7E4001E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Non-Resident Alien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F1-40C3-8C48-E2FAE07428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B7-4D9B-990A-54D7E4001EE7}"/>
                </c:ext>
              </c:extLst>
            </c:dLbl>
            <c:dLbl>
              <c:idx val="3"/>
              <c:layout>
                <c:manualLayout>
                  <c:x val="-1.0382288645185513E-3"/>
                  <c:y val="-2.8946711965020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0.85</c:v>
                </c:pt>
                <c:pt idx="1">
                  <c:v>0.76</c:v>
                </c:pt>
                <c:pt idx="2">
                  <c:v>0.79</c:v>
                </c:pt>
                <c:pt idx="3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DB7-4D9B-990A-54D7E4001E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-3.216301329446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B7-4D9B-990A-54D7E4001E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B7-4D9B-990A-54D7E4001EE7}"/>
                </c:ext>
              </c:extLst>
            </c:dLbl>
            <c:dLbl>
              <c:idx val="3"/>
              <c:layout>
                <c:manualLayout>
                  <c:x val="-1.0382288645185513E-3"/>
                  <c:y val="9.648903988340245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0.91</c:v>
                </c:pt>
                <c:pt idx="1">
                  <c:v>0.87</c:v>
                </c:pt>
                <c:pt idx="2">
                  <c:v>0.84</c:v>
                </c:pt>
                <c:pt idx="3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DB7-4D9B-990A-54D7E4001EE7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First Gen or Pell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-9.9624981238602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1.0382288645185513E-3"/>
                  <c:y val="-9.96249812386032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0.93</c:v>
                </c:pt>
                <c:pt idx="1">
                  <c:v>0.89</c:v>
                </c:pt>
                <c:pt idx="2">
                  <c:v>0.88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Gen Only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-1.6604163539767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6.806167000732724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0.85</c:v>
                </c:pt>
                <c:pt idx="1">
                  <c:v>0.79</c:v>
                </c:pt>
                <c:pt idx="2">
                  <c:v>0.79</c:v>
                </c:pt>
                <c:pt idx="3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Pell Only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E97-B518-970AB2311EFD}"/>
                </c:ext>
              </c:extLst>
            </c:dLbl>
            <c:dLbl>
              <c:idx val="3"/>
              <c:layout>
                <c:manualLayout>
                  <c:x val="-4.8835209553280004E-3"/>
                  <c:y val="-6.088122967398564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0.93</c:v>
                </c:pt>
                <c:pt idx="1">
                  <c:v>0.86</c:v>
                </c:pt>
                <c:pt idx="2">
                  <c:v>0.85</c:v>
                </c:pt>
                <c:pt idx="3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2-4E97-B518-970AB2311E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First Gen and Pell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2.9887494371580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E97-B518-970AB2311EFD}"/>
                </c:ext>
              </c:extLst>
            </c:dLbl>
            <c:dLbl>
              <c:idx val="3"/>
              <c:layout>
                <c:manualLayout>
                  <c:x val="-4.8835209553280004E-3"/>
                  <c:y val="-6.088122967398564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0.84</c:v>
                </c:pt>
                <c:pt idx="1">
                  <c:v>0.76</c:v>
                </c:pt>
                <c:pt idx="2">
                  <c:v>0.71</c:v>
                </c:pt>
                <c:pt idx="3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2-4E97-B518-970AB2311EFD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First Gen or Pell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232056662175502"/>
                  <c:y val="-3.529827396049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3.6769005549415115E-3"/>
                  <c:y val="-2.9260238031623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0.89</c:v>
                </c:pt>
                <c:pt idx="1">
                  <c:v>0.81</c:v>
                </c:pt>
                <c:pt idx="2">
                  <c:v>0.82</c:v>
                </c:pt>
                <c:pt idx="3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Gen Only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9962984098013061E-2"/>
                  <c:y val="-5.2271227905336488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6.8061736732657942E-3"/>
                  <c:y val="3.2163013294467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0.86</c:v>
                </c:pt>
                <c:pt idx="1">
                  <c:v>0.81</c:v>
                </c:pt>
                <c:pt idx="2">
                  <c:v>0.81</c:v>
                </c:pt>
                <c:pt idx="3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Pell Only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500672560746734"/>
                  <c:y val="-2.5730410635574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E97-B518-970AB2311EFD}"/>
                </c:ext>
              </c:extLst>
            </c:dLbl>
            <c:dLbl>
              <c:idx val="3"/>
              <c:layout>
                <c:manualLayout>
                  <c:x val="-1.2730945628206638E-3"/>
                  <c:y val="-1.2865205317787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0.91</c:v>
                </c:pt>
                <c:pt idx="1">
                  <c:v>0.82</c:v>
                </c:pt>
                <c:pt idx="2">
                  <c:v>0.81</c:v>
                </c:pt>
                <c:pt idx="3">
                  <c:v>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2-4E97-B518-970AB2311E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First Gen and Pell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2.9887494371580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E97-B518-970AB2311EFD}"/>
                </c:ext>
              </c:extLst>
            </c:dLbl>
            <c:dLbl>
              <c:idx val="3"/>
              <c:layout>
                <c:manualLayout>
                  <c:x val="-4.8835209553280004E-3"/>
                  <c:y val="-6.088122967398564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0.84</c:v>
                </c:pt>
                <c:pt idx="1">
                  <c:v>0.74</c:v>
                </c:pt>
                <c:pt idx="2">
                  <c:v>0.71</c:v>
                </c:pt>
                <c:pt idx="3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2-4E97-B518-970AB2311EFD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First Gen or Pell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232056662175502"/>
                  <c:y val="9.33537792173751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A1-4781-8582-21245F228F38}"/>
                </c:ext>
              </c:extLst>
            </c:dLbl>
            <c:dLbl>
              <c:idx val="3"/>
              <c:layout>
                <c:manualLayout>
                  <c:x val="-1.0382288645185513E-3"/>
                  <c:y val="-9.96249812386032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0.93</c:v>
                </c:pt>
                <c:pt idx="1">
                  <c:v>0.9</c:v>
                </c:pt>
                <c:pt idx="2">
                  <c:v>0.88</c:v>
                </c:pt>
                <c:pt idx="3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781-8582-21245F228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Gen Only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9962984098013061E-2"/>
                  <c:y val="-1.6604218926287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E-4EC5-9AA5-C99B74324F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1-4781-8582-21245F228F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1-4781-8582-21245F228F38}"/>
                </c:ext>
              </c:extLst>
            </c:dLbl>
            <c:dLbl>
              <c:idx val="3"/>
              <c:layout>
                <c:manualLayout>
                  <c:x val="-6.806167000732724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E-4EC5-9AA5-C99B74324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0.85</c:v>
                </c:pt>
                <c:pt idx="1">
                  <c:v>0.78</c:v>
                </c:pt>
                <c:pt idx="2">
                  <c:v>0.78</c:v>
                </c:pt>
                <c:pt idx="3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781-8582-21245F228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Pell Only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500672560746734"/>
                  <c:y val="-3.2163013294467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2-4E97-B518-970AB2311EFD}"/>
                </c:ext>
              </c:extLst>
            </c:dLbl>
            <c:dLbl>
              <c:idx val="3"/>
              <c:layout>
                <c:manualLayout>
                  <c:x val="-1.2730945628206638E-3"/>
                  <c:y val="6.43260265889348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0.94</c:v>
                </c:pt>
                <c:pt idx="1">
                  <c:v>0.88</c:v>
                </c:pt>
                <c:pt idx="2">
                  <c:v>0.86</c:v>
                </c:pt>
                <c:pt idx="3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2-4E97-B518-970AB2311E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First Gen and Pell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7605401574271083E-2"/>
                  <c:y val="2.9887543416902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2-4E97-B518-970AB2311E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2-4E97-B518-970AB2311E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2-4E97-B518-970AB2311EFD}"/>
                </c:ext>
              </c:extLst>
            </c:dLbl>
            <c:dLbl>
              <c:idx val="3"/>
              <c:layout>
                <c:manualLayout>
                  <c:x val="-4.8835209553280004E-3"/>
                  <c:y val="-6.0881229673985645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2-4E97-B518-970AB231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Sheet1!$E$2:$E$5</c:f>
              <c:numCache>
                <c:formatCode>0.0%</c:formatCode>
                <c:ptCount val="4"/>
                <c:pt idx="0">
                  <c:v>0.84</c:v>
                </c:pt>
                <c:pt idx="1">
                  <c:v>0.8</c:v>
                </c:pt>
                <c:pt idx="2">
                  <c:v>0.74</c:v>
                </c:pt>
                <c:pt idx="3">
                  <c:v>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2-4E97-B518-970AB2311EFD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From Michigan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963356608886E-2"/>
                  <c:y val="9.64890398834027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7-4D9B-990A-54D7E4001E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7-4D9B-990A-54D7E4001EE7}"/>
                </c:ext>
              </c:extLst>
            </c:dLbl>
            <c:dLbl>
              <c:idx val="3"/>
              <c:layout>
                <c:manualLayout>
                  <c:x val="-2.9608749099232757E-3"/>
                  <c:y val="-9.64890398834033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0.89</c:v>
                </c:pt>
                <c:pt idx="1">
                  <c:v>0.83</c:v>
                </c:pt>
                <c:pt idx="2">
                  <c:v>0.82</c:v>
                </c:pt>
                <c:pt idx="3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B7-4D9B-990A-54D7E4001E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From Midwest (IL, IN, OH, WI)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B7-4D9B-990A-54D7E4001E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B7-4D9B-990A-54D7E4001EE7}"/>
                </c:ext>
              </c:extLst>
            </c:dLbl>
            <c:dLbl>
              <c:idx val="3"/>
              <c:layout>
                <c:manualLayout>
                  <c:x val="-1.0382527529364388E-3"/>
                  <c:y val="-3.2163013294467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0.84</c:v>
                </c:pt>
                <c:pt idx="1">
                  <c:v>0.73</c:v>
                </c:pt>
                <c:pt idx="2">
                  <c:v>0.69</c:v>
                </c:pt>
                <c:pt idx="3">
                  <c:v>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DB7-4D9B-990A-54D7E4001E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From Other State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963356608886E-2"/>
                  <c:y val="-2.2514109306127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B7-4D9B-990A-54D7E4001E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B7-4D9B-990A-54D7E4001EE7}"/>
                </c:ext>
              </c:extLst>
            </c:dLbl>
            <c:dLbl>
              <c:idx val="3"/>
              <c:layout>
                <c:manualLayout>
                  <c:x val="-1.0382288645185513E-3"/>
                  <c:y val="1.6081506647233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0.91</c:v>
                </c:pt>
                <c:pt idx="1">
                  <c:v>0.83</c:v>
                </c:pt>
                <c:pt idx="2">
                  <c:v>0.83</c:v>
                </c:pt>
                <c:pt idx="3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DB7-4D9B-990A-54D7E4001EE7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4870804241326"/>
          <c:y val="0.10831719548094811"/>
          <c:w val="0.75328045804392718"/>
          <c:h val="0.61059986552314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From Michigan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963356608886E-2"/>
                  <c:y val="3.21630132944672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7-4D9B-990A-54D7E4001E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7-4D9B-990A-54D7E4001EE7}"/>
                </c:ext>
              </c:extLst>
            </c:dLbl>
            <c:dLbl>
              <c:idx val="3"/>
              <c:layout>
                <c:manualLayout>
                  <c:x val="-2.9609106239755524E-3"/>
                  <c:y val="-9.64890398834027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0.92</c:v>
                </c:pt>
                <c:pt idx="1">
                  <c:v>0.88</c:v>
                </c:pt>
                <c:pt idx="2">
                  <c:v>0.87</c:v>
                </c:pt>
                <c:pt idx="3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B7-4D9B-990A-54D7E4001E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From Midwest (IL, IN, OH, WI)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963356608886E-2"/>
                  <c:y val="-3.5379314623914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B7-4D9B-990A-54D7E4001E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B7-4D9B-990A-54D7E4001EE7}"/>
                </c:ext>
              </c:extLst>
            </c:dLbl>
            <c:dLbl>
              <c:idx val="3"/>
              <c:layout>
                <c:manualLayout>
                  <c:x val="-1.0382527529364388E-3"/>
                  <c:y val="-4.8244519941701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0.93</c:v>
                </c:pt>
                <c:pt idx="1">
                  <c:v>0.89</c:v>
                </c:pt>
                <c:pt idx="2">
                  <c:v>0.89</c:v>
                </c:pt>
                <c:pt idx="3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DB7-4D9B-990A-54D7E4001E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From Other State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247885089350087E-2"/>
                  <c:y val="3.8595615953361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B7-4D9B-990A-54D7E4001E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B7-4D9B-990A-54D7E4001E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B7-4D9B-990A-54D7E4001EE7}"/>
                </c:ext>
              </c:extLst>
            </c:dLbl>
            <c:dLbl>
              <c:idx val="3"/>
              <c:layout>
                <c:manualLayout>
                  <c:x val="-1.0382527529364388E-3"/>
                  <c:y val="2.894671196502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B7-4D9B-990A-54D7E4001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1-Year</c:v>
                </c:pt>
                <c:pt idx="1">
                  <c:v>2-Year</c:v>
                </c:pt>
                <c:pt idx="2">
                  <c:v>3-Year</c:v>
                </c:pt>
                <c:pt idx="3">
                  <c:v>4-Year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0.9</c:v>
                </c:pt>
                <c:pt idx="1">
                  <c:v>0.86</c:v>
                </c:pt>
                <c:pt idx="2">
                  <c:v>0.84</c:v>
                </c:pt>
                <c:pt idx="3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DB7-4D9B-990A-54D7E4001EE7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207583"/>
        <c:axId val="930441119"/>
      </c:lineChart>
      <c:catAx>
        <c:axId val="937207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41119"/>
        <c:crosses val="autoZero"/>
        <c:auto val="1"/>
        <c:lblAlgn val="ctr"/>
        <c:lblOffset val="100"/>
        <c:noMultiLvlLbl val="0"/>
      </c:catAx>
      <c:valAx>
        <c:axId val="930441119"/>
        <c:scaling>
          <c:orientation val="minMax"/>
          <c:max val="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10000"/>
                  <a:lumOff val="9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0758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27C023E-A823-42AD-9F70-4ED8DB694E4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9B0155B-20B1-47EC-AB32-1F9E9EC1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89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1CEC736-7612-4BD1-9AA5-02783BAF5EA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8CBEF18-87F3-4026-8B77-A08BC2384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8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BEF18-87F3-4026-8B77-A08BC2384E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BEF18-87F3-4026-8B77-A08BC2384E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9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9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2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5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8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5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7CD2-357D-485C-99BC-90F712A02C1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235" y="1591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7CD2-357D-485C-99BC-90F712A02C1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83AD7-6749-4C37-8709-3A886D8E14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21" y="5971711"/>
            <a:ext cx="2976486" cy="7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2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6449" y="4373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2870011"/>
            <a:ext cx="12192000" cy="883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6500" dirty="0"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800" dirty="0"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Hope Student Retention &amp; Persistence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Frost Center Friday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November 18,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Donald </a:t>
            </a:r>
            <a:r>
              <a:rPr lang="en-US" altLang="en-US" sz="2000" dirty="0" err="1"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Friesner</a:t>
            </a:r>
            <a:r>
              <a:rPr lang="en-US" altLang="en-US" sz="2000" dirty="0"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Director of Institutional Research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Verlag 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Eric Jones, Ph.D., Data and Research Coordinator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</a:rPr>
              <a:t>hope.edu/</a:t>
            </a:r>
            <a:r>
              <a:rPr lang="en-US" sz="2000" b="1" dirty="0" err="1">
                <a:latin typeface="+mj-lt"/>
              </a:rPr>
              <a:t>frostcenter</a:t>
            </a:r>
            <a:endParaRPr lang="en-US" sz="2000" b="1" dirty="0"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</a:rPr>
              <a:t>hope.edu/data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lag Bold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8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8"/>
            <a:ext cx="11174360" cy="1650961"/>
          </a:xfrm>
        </p:spPr>
        <p:txBody>
          <a:bodyPr>
            <a:normAutofit/>
          </a:bodyPr>
          <a:lstStyle/>
          <a:p>
            <a:r>
              <a:rPr lang="en-US" dirty="0"/>
              <a:t>Retention by First-Gen and Pell Status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AD12811-39A4-40F3-8B28-D537B5D94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232289"/>
              </p:ext>
            </p:extLst>
          </p:nvPr>
        </p:nvGraphicFramePr>
        <p:xfrm>
          <a:off x="2607010" y="1810138"/>
          <a:ext cx="6605480" cy="394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111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9"/>
            <a:ext cx="11174360" cy="1378546"/>
          </a:xfrm>
        </p:spPr>
        <p:txBody>
          <a:bodyPr>
            <a:normAutofit/>
          </a:bodyPr>
          <a:lstStyle/>
          <a:p>
            <a:r>
              <a:rPr lang="en-US" dirty="0"/>
              <a:t>Retention by Race, First-Gen, and Pell Status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AD12811-39A4-40F3-8B28-D537B5D94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397817"/>
              </p:ext>
            </p:extLst>
          </p:nvPr>
        </p:nvGraphicFramePr>
        <p:xfrm>
          <a:off x="519405" y="1907056"/>
          <a:ext cx="5386874" cy="385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EBAD28-5B9F-41EC-B48E-32307D90DB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692348"/>
              </p:ext>
            </p:extLst>
          </p:nvPr>
        </p:nvGraphicFramePr>
        <p:xfrm>
          <a:off x="6285721" y="1907056"/>
          <a:ext cx="5386874" cy="385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51A588-F51E-4DE2-9A89-EB45CAE3F6CB}"/>
              </a:ext>
            </a:extLst>
          </p:cNvPr>
          <p:cNvSpPr txBox="1"/>
          <p:nvPr/>
        </p:nvSpPr>
        <p:spPr>
          <a:xfrm>
            <a:off x="519404" y="1537724"/>
            <a:ext cx="538687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Students of Color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494E3-A046-4C29-A571-EF2CED1DCF61}"/>
              </a:ext>
            </a:extLst>
          </p:cNvPr>
          <p:cNvSpPr txBox="1"/>
          <p:nvPr/>
        </p:nvSpPr>
        <p:spPr>
          <a:xfrm>
            <a:off x="6285721" y="1537724"/>
            <a:ext cx="538687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251375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8"/>
            <a:ext cx="11174360" cy="1650961"/>
          </a:xfrm>
        </p:spPr>
        <p:txBody>
          <a:bodyPr>
            <a:normAutofit/>
          </a:bodyPr>
          <a:lstStyle/>
          <a:p>
            <a:r>
              <a:rPr lang="en-US" dirty="0"/>
              <a:t>Retention by Race and State (Permanent Residence)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631161-B786-4329-AB7E-213D80054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30363"/>
              </p:ext>
            </p:extLst>
          </p:nvPr>
        </p:nvGraphicFramePr>
        <p:xfrm>
          <a:off x="255036" y="2088115"/>
          <a:ext cx="5713445" cy="376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BA05202-2AB0-4E4F-919B-CBF3FD0FF0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643676"/>
              </p:ext>
            </p:extLst>
          </p:nvPr>
        </p:nvGraphicFramePr>
        <p:xfrm>
          <a:off x="6223521" y="2088115"/>
          <a:ext cx="5713445" cy="376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7E72D5-5D15-49DA-84F2-A1D285EDF234}"/>
              </a:ext>
            </a:extLst>
          </p:cNvPr>
          <p:cNvSpPr txBox="1"/>
          <p:nvPr/>
        </p:nvSpPr>
        <p:spPr>
          <a:xfrm>
            <a:off x="255034" y="1718783"/>
            <a:ext cx="571344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Students of Color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9B151-07E2-46C2-89C2-898FC2C55228}"/>
              </a:ext>
            </a:extLst>
          </p:cNvPr>
          <p:cNvSpPr txBox="1"/>
          <p:nvPr/>
        </p:nvSpPr>
        <p:spPr>
          <a:xfrm>
            <a:off x="6223518" y="1718783"/>
            <a:ext cx="571344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190905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8"/>
            <a:ext cx="11174360" cy="1071745"/>
          </a:xfrm>
        </p:spPr>
        <p:txBody>
          <a:bodyPr>
            <a:normAutofit/>
          </a:bodyPr>
          <a:lstStyle/>
          <a:p>
            <a:r>
              <a:rPr lang="en-US" dirty="0"/>
              <a:t>Retention by First-Gen and Pell Status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AD12811-39A4-40F3-8B28-D537B5D94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770988"/>
              </p:ext>
            </p:extLst>
          </p:nvPr>
        </p:nvGraphicFramePr>
        <p:xfrm>
          <a:off x="106407" y="1810138"/>
          <a:ext cx="3896426" cy="394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10656AB-1DD1-4E3E-817B-BB8E3BB7D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322388"/>
              </p:ext>
            </p:extLst>
          </p:nvPr>
        </p:nvGraphicFramePr>
        <p:xfrm>
          <a:off x="4137203" y="1810138"/>
          <a:ext cx="3896426" cy="394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E0FF0FB-FAE9-4ED4-816C-227C1BBEF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665034"/>
              </p:ext>
            </p:extLst>
          </p:nvPr>
        </p:nvGraphicFramePr>
        <p:xfrm>
          <a:off x="8167999" y="1810138"/>
          <a:ext cx="3896426" cy="394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B2F216-49A5-4BD9-966D-F369D2810193}"/>
              </a:ext>
            </a:extLst>
          </p:cNvPr>
          <p:cNvSpPr txBox="1"/>
          <p:nvPr/>
        </p:nvSpPr>
        <p:spPr>
          <a:xfrm>
            <a:off x="106408" y="1537724"/>
            <a:ext cx="389642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From Michigan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5DCD5-403D-47E2-B175-B64C43F7DAC5}"/>
              </a:ext>
            </a:extLst>
          </p:cNvPr>
          <p:cNvSpPr txBox="1"/>
          <p:nvPr/>
        </p:nvSpPr>
        <p:spPr>
          <a:xfrm>
            <a:off x="4138059" y="1537724"/>
            <a:ext cx="389642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From Midwest (IL, IN, OH, WI)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4F1246-0D90-47A6-93A6-D99452C0D576}"/>
              </a:ext>
            </a:extLst>
          </p:cNvPr>
          <p:cNvSpPr txBox="1"/>
          <p:nvPr/>
        </p:nvSpPr>
        <p:spPr>
          <a:xfrm>
            <a:off x="8167143" y="1537724"/>
            <a:ext cx="389642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From Other State</a:t>
            </a:r>
          </a:p>
        </p:txBody>
      </p:sp>
    </p:spTree>
    <p:extLst>
      <p:ext uri="{BB962C8B-B14F-4D97-AF65-F5344CB8AC3E}">
        <p14:creationId xmlns:p14="http://schemas.microsoft.com/office/powerpoint/2010/main" val="217585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BC74-725D-4BEC-B5D8-E21FE650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0F90E4-10C9-4C21-B1C3-93FC3F10BB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814262"/>
              </p:ext>
            </p:extLst>
          </p:nvPr>
        </p:nvGraphicFramePr>
        <p:xfrm>
          <a:off x="1209965" y="1671782"/>
          <a:ext cx="9365670" cy="4350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3134">
                  <a:extLst>
                    <a:ext uri="{9D8B030D-6E8A-4147-A177-3AD203B41FA5}">
                      <a16:colId xmlns:a16="http://schemas.microsoft.com/office/drawing/2014/main" val="2417365068"/>
                    </a:ext>
                  </a:extLst>
                </a:gridCol>
                <a:gridCol w="1724900">
                  <a:extLst>
                    <a:ext uri="{9D8B030D-6E8A-4147-A177-3AD203B41FA5}">
                      <a16:colId xmlns:a16="http://schemas.microsoft.com/office/drawing/2014/main" val="376058588"/>
                    </a:ext>
                  </a:extLst>
                </a:gridCol>
                <a:gridCol w="1635063">
                  <a:extLst>
                    <a:ext uri="{9D8B030D-6E8A-4147-A177-3AD203B41FA5}">
                      <a16:colId xmlns:a16="http://schemas.microsoft.com/office/drawing/2014/main" val="2956276857"/>
                    </a:ext>
                  </a:extLst>
                </a:gridCol>
                <a:gridCol w="862450">
                  <a:extLst>
                    <a:ext uri="{9D8B030D-6E8A-4147-A177-3AD203B41FA5}">
                      <a16:colId xmlns:a16="http://schemas.microsoft.com/office/drawing/2014/main" val="1532183406"/>
                    </a:ext>
                  </a:extLst>
                </a:gridCol>
                <a:gridCol w="862450">
                  <a:extLst>
                    <a:ext uri="{9D8B030D-6E8A-4147-A177-3AD203B41FA5}">
                      <a16:colId xmlns:a16="http://schemas.microsoft.com/office/drawing/2014/main" val="4140580505"/>
                    </a:ext>
                  </a:extLst>
                </a:gridCol>
                <a:gridCol w="1275708">
                  <a:extLst>
                    <a:ext uri="{9D8B030D-6E8A-4147-A177-3AD203B41FA5}">
                      <a16:colId xmlns:a16="http://schemas.microsoft.com/office/drawing/2014/main" val="747493870"/>
                    </a:ext>
                  </a:extLst>
                </a:gridCol>
                <a:gridCol w="1131965">
                  <a:extLst>
                    <a:ext uri="{9D8B030D-6E8A-4147-A177-3AD203B41FA5}">
                      <a16:colId xmlns:a16="http://schemas.microsoft.com/office/drawing/2014/main" val="2998114103"/>
                    </a:ext>
                  </a:extLst>
                </a:gridCol>
              </a:tblGrid>
              <a:tr h="20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SUMMARY OUTPUT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5057469"/>
                  </a:ext>
                </a:extLst>
              </a:tr>
              <a:tr h="2148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740090"/>
                  </a:ext>
                </a:extLst>
              </a:tr>
              <a:tr h="2046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Regression Statistics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87701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Multiple 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0.169018011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7799759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 Square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0.028567088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6909141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Adjusted R Square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0.027638376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6480200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Standard Error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0.355492335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78379"/>
                  </a:ext>
                </a:extLst>
              </a:tr>
              <a:tr h="214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Observations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9130904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8428765"/>
                  </a:ext>
                </a:extLst>
              </a:tr>
              <a:tr h="214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ANOVA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9457303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df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Significance F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62480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Regression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15.54910217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3.887276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30.75989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2.82644E-25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7256257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Residual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528.752163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0.126375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213925"/>
                  </a:ext>
                </a:extLst>
              </a:tr>
              <a:tr h="214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544.3012652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1075915"/>
                  </a:ext>
                </a:extLst>
              </a:tr>
              <a:tr h="2148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1004805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Coefficients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Standard Error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 Stat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P-value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Lower 95%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Upper 95%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9382966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Intercept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1.016207983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0.02150073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47.26388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0.974055134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1.058360833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7177808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Race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0.032751112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0.011799032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2.775746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0.005532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0.009618743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0.055883482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8339548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Gender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0.053350584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highlight>
                            <a:srgbClr val="FFFF00"/>
                          </a:highlight>
                        </a:rPr>
                        <a:t>0.011326507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highlight>
                            <a:srgbClr val="FFFF00"/>
                          </a:highlight>
                        </a:rPr>
                        <a:t>4.710242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2.55E-06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0.031144615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0.075556553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3874603"/>
                  </a:ext>
                </a:extLst>
              </a:tr>
              <a:tr h="204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PELL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0.031859374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0.015040795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2.118198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0.034217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0.002371428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0.061347321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9507269"/>
                  </a:ext>
                </a:extLst>
              </a:tr>
              <a:tr h="207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First-Gen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0.122845114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0.016669713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7.36936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2.05E-13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0.090163623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0.155526605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8044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99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1C77-848D-4541-8E56-4CE3163A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Student Clearinghouse 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6B3155-EE97-4CA0-9EBE-723F86E67D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618396"/>
              </p:ext>
            </p:extLst>
          </p:nvPr>
        </p:nvGraphicFramePr>
        <p:xfrm>
          <a:off x="2892669" y="1714500"/>
          <a:ext cx="5961185" cy="4879727"/>
        </p:xfrm>
        <a:graphic>
          <a:graphicData uri="http://schemas.openxmlformats.org/drawingml/2006/table">
            <a:tbl>
              <a:tblPr/>
              <a:tblGrid>
                <a:gridCol w="4969324">
                  <a:extLst>
                    <a:ext uri="{9D8B030D-6E8A-4147-A177-3AD203B41FA5}">
                      <a16:colId xmlns:a16="http://schemas.microsoft.com/office/drawing/2014/main" val="3420892154"/>
                    </a:ext>
                  </a:extLst>
                </a:gridCol>
                <a:gridCol w="991861">
                  <a:extLst>
                    <a:ext uri="{9D8B030D-6E8A-4147-A177-3AD203B41FA5}">
                      <a16:colId xmlns:a16="http://schemas.microsoft.com/office/drawing/2014/main" val="1454078623"/>
                    </a:ext>
                  </a:extLst>
                </a:gridCol>
              </a:tblGrid>
              <a:tr h="684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BBE7E6"/>
                          </a:solidFill>
                          <a:effectLst/>
                          <a:latin typeface="Baskerville BT" panose="02020602070506020303" pitchFamily="18" charset="0"/>
                        </a:rPr>
                        <a:t>Description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BBE7E6"/>
                          </a:solidFill>
                          <a:effectLst/>
                          <a:latin typeface="Baskerville BT" panose="02020602070506020303" pitchFamily="18" charset="0"/>
                        </a:rPr>
                        <a:t>5 Year Average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267834"/>
                  </a:ext>
                </a:extLst>
              </a:tr>
              <a:tr h="466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Four-year degree from your institution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599.8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54958"/>
                  </a:ext>
                </a:extLst>
              </a:tr>
              <a:tr h="466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Two-year degree from your institution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541415"/>
                  </a:ext>
                </a:extLst>
              </a:tr>
              <a:tr h="466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Certificate from your institution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0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558844"/>
                  </a:ext>
                </a:extLst>
              </a:tr>
              <a:tr h="466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Four-year degree from other institution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69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720056"/>
                  </a:ext>
                </a:extLst>
              </a:tr>
              <a:tr h="466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Two-year degree from other institution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16.2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36765"/>
                  </a:ext>
                </a:extLst>
              </a:tr>
              <a:tr h="466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Certificate from other institution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9.2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092720"/>
                  </a:ext>
                </a:extLst>
              </a:tr>
              <a:tr h="466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Retained at your institution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2702.8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482138"/>
                  </a:ext>
                </a:extLst>
              </a:tr>
              <a:tr h="466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Retained at other four-year institution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272.4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14169"/>
                  </a:ext>
                </a:extLst>
              </a:tr>
              <a:tr h="466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Retained at other two-year institution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147.2</a:t>
                      </a:r>
                    </a:p>
                  </a:txBody>
                  <a:tcPr marL="6297" marR="6297" marT="6297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270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226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2C73-23C9-4BBD-A326-7E60944E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35" y="159178"/>
            <a:ext cx="10515600" cy="67609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Happens to Non-Retained Students?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B00F7-3417-4F4B-BD80-C18D3044A56E}"/>
              </a:ext>
            </a:extLst>
          </p:cNvPr>
          <p:cNvSpPr txBox="1"/>
          <p:nvPr/>
        </p:nvSpPr>
        <p:spPr>
          <a:xfrm>
            <a:off x="368546" y="1484741"/>
            <a:ext cx="3012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 those not retained over the past 10 years, </a:t>
            </a:r>
            <a:r>
              <a:rPr lang="en-US" b="1" dirty="0"/>
              <a:t>724</a:t>
            </a:r>
            <a:r>
              <a:rPr lang="en-US" dirty="0"/>
              <a:t> went on to get undergraduate degrees (Certificate, Associate, or Baccalaureate).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7B307-29DC-413F-B670-2ADFE2D6220C}"/>
              </a:ext>
            </a:extLst>
          </p:cNvPr>
          <p:cNvSpPr txBox="1"/>
          <p:nvPr/>
        </p:nvSpPr>
        <p:spPr>
          <a:xfrm>
            <a:off x="4466491" y="838410"/>
            <a:ext cx="380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Ten Transfer-Out Colleges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7C4F28-A3AF-4B13-A79E-42708FD11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039173"/>
              </p:ext>
            </p:extLst>
          </p:nvPr>
        </p:nvGraphicFramePr>
        <p:xfrm>
          <a:off x="4191977" y="1484741"/>
          <a:ext cx="6146800" cy="4124325"/>
        </p:xfrm>
        <a:graphic>
          <a:graphicData uri="http://schemas.openxmlformats.org/drawingml/2006/table">
            <a:tbl>
              <a:tblPr/>
              <a:tblGrid>
                <a:gridCol w="5537200">
                  <a:extLst>
                    <a:ext uri="{9D8B030D-6E8A-4147-A177-3AD203B41FA5}">
                      <a16:colId xmlns:a16="http://schemas.microsoft.com/office/drawing/2014/main" val="24837989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4384598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BBE7E6"/>
                          </a:solidFill>
                          <a:effectLst/>
                          <a:latin typeface="Baskerville BT" panose="02020602070506020303" pitchFamily="18" charset="0"/>
                        </a:rPr>
                        <a:t>College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BBE7E6"/>
                          </a:solidFill>
                          <a:effectLst/>
                          <a:latin typeface="Baskerville BT" panose="02020602070506020303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2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52094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GRAND VALLEY STATE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80003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MICHIGAN STATE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6728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UNIVERSITY OF MICHIGAN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6783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WESTERN MICHIGAN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8189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FERRIS STATE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45115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CENTRAL MICHIGAN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17095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GRAND RAPIDS COMMUNITY COLLEGE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26874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WASHTENAW COMMUNITY COLLEGE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5594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DAVENPORT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3146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OAKLAND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9013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UNIVERSITY OF ILLINOIS @ URBANA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3716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2244"/>
                          </a:solidFill>
                          <a:effectLst/>
                          <a:latin typeface="Baskerville BT" panose="02020602070506020303" pitchFamily="18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7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01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A83A49E-D364-43BC-994F-866818394B9D}"/>
              </a:ext>
            </a:extLst>
          </p:cNvPr>
          <p:cNvSpPr txBox="1"/>
          <p:nvPr/>
        </p:nvSpPr>
        <p:spPr>
          <a:xfrm>
            <a:off x="817685" y="5213838"/>
            <a:ext cx="2233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National Student Clearinghouse</a:t>
            </a:r>
          </a:p>
        </p:txBody>
      </p:sp>
    </p:spTree>
    <p:extLst>
      <p:ext uri="{BB962C8B-B14F-4D97-AF65-F5344CB8AC3E}">
        <p14:creationId xmlns:p14="http://schemas.microsoft.com/office/powerpoint/2010/main" val="231316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6D45-71CC-4141-B2A4-811B9306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53CD5-989F-4DCE-B486-835B3746E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Student Activities</a:t>
            </a:r>
          </a:p>
        </p:txBody>
      </p:sp>
      <p:pic>
        <p:nvPicPr>
          <p:cNvPr id="4" name="Picture 2" descr="http://media.mwcradio.com/mimesis/2014-09/10/Hope%20College%20Campus_JPG_475x310_q85.jpg">
            <a:extLst>
              <a:ext uri="{FF2B5EF4-FFF2-40B4-BE49-F238E27FC236}">
                <a16:creationId xmlns:a16="http://schemas.microsoft.com/office/drawing/2014/main" id="{2F810138-36B4-44FB-A3A9-FE80EE57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024169"/>
            <a:ext cx="3139621" cy="25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16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8"/>
            <a:ext cx="11174360" cy="1650961"/>
          </a:xfrm>
        </p:spPr>
        <p:txBody>
          <a:bodyPr>
            <a:normAutofit/>
          </a:bodyPr>
          <a:lstStyle/>
          <a:p>
            <a:r>
              <a:rPr lang="en-US" dirty="0"/>
              <a:t>Retention by Race and Participation in CDI Student Organizations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E1856-26B4-4D89-9AC4-BCF05C680C87}"/>
              </a:ext>
            </a:extLst>
          </p:cNvPr>
          <p:cNvSpPr txBox="1"/>
          <p:nvPr/>
        </p:nvSpPr>
        <p:spPr>
          <a:xfrm>
            <a:off x="102637" y="6329490"/>
            <a:ext cx="848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Student Organizations:</a:t>
            </a:r>
            <a:r>
              <a:rPr lang="en-US" dirty="0"/>
              <a:t> ASU, BSU, LSO, PASA, Prism, HAIC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6040F69-4E3D-4303-ABCE-7D76DFB13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413886"/>
              </p:ext>
            </p:extLst>
          </p:nvPr>
        </p:nvGraphicFramePr>
        <p:xfrm>
          <a:off x="4631487" y="1810139"/>
          <a:ext cx="2961575" cy="382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C9C77BA-75AC-4317-A110-8E9391AC3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488589"/>
              </p:ext>
            </p:extLst>
          </p:nvPr>
        </p:nvGraphicFramePr>
        <p:xfrm>
          <a:off x="7648185" y="1810139"/>
          <a:ext cx="2961575" cy="382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AD12811-39A4-40F3-8B28-D537B5D94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988217"/>
              </p:ext>
            </p:extLst>
          </p:nvPr>
        </p:nvGraphicFramePr>
        <p:xfrm>
          <a:off x="1614789" y="1810139"/>
          <a:ext cx="2961575" cy="382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36DAD0-2CF8-4EC7-B24A-051C112388D1}"/>
              </a:ext>
            </a:extLst>
          </p:cNvPr>
          <p:cNvSpPr txBox="1"/>
          <p:nvPr/>
        </p:nvSpPr>
        <p:spPr>
          <a:xfrm>
            <a:off x="4631486" y="5692434"/>
            <a:ext cx="296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**Fewer than 20 students in some cells, so results may not be reliable</a:t>
            </a:r>
          </a:p>
        </p:txBody>
      </p:sp>
    </p:spTree>
    <p:extLst>
      <p:ext uri="{BB962C8B-B14F-4D97-AF65-F5344CB8AC3E}">
        <p14:creationId xmlns:p14="http://schemas.microsoft.com/office/powerpoint/2010/main" val="3681962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8"/>
            <a:ext cx="11174360" cy="1602481"/>
          </a:xfrm>
        </p:spPr>
        <p:txBody>
          <a:bodyPr>
            <a:normAutofit/>
          </a:bodyPr>
          <a:lstStyle/>
          <a:p>
            <a:r>
              <a:rPr lang="en-US" dirty="0"/>
              <a:t>Retention by First-Gen/Pell Status and Participation in CDI Student Organizations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AD12811-39A4-40F3-8B28-D537B5D94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580930"/>
              </p:ext>
            </p:extLst>
          </p:nvPr>
        </p:nvGraphicFramePr>
        <p:xfrm>
          <a:off x="107002" y="2130991"/>
          <a:ext cx="5807415" cy="376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3D8094-FDB3-4A0A-BB75-01AB265C7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497640"/>
              </p:ext>
            </p:extLst>
          </p:nvPr>
        </p:nvGraphicFramePr>
        <p:xfrm>
          <a:off x="6256415" y="2130991"/>
          <a:ext cx="5807415" cy="376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CEE5A2-0AB6-4DED-8D21-843EE71502AA}"/>
              </a:ext>
            </a:extLst>
          </p:cNvPr>
          <p:cNvSpPr txBox="1"/>
          <p:nvPr/>
        </p:nvSpPr>
        <p:spPr>
          <a:xfrm>
            <a:off x="107002" y="1761659"/>
            <a:ext cx="580741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No Involvement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9A9EA-DF87-4A77-8AA8-0C4089124B9E}"/>
              </a:ext>
            </a:extLst>
          </p:cNvPr>
          <p:cNvSpPr txBox="1"/>
          <p:nvPr/>
        </p:nvSpPr>
        <p:spPr>
          <a:xfrm>
            <a:off x="6256415" y="1761659"/>
            <a:ext cx="580741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Involvement in at Least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CEECC-0E67-4B95-9718-1D8081F38E95}"/>
              </a:ext>
            </a:extLst>
          </p:cNvPr>
          <p:cNvSpPr txBox="1"/>
          <p:nvPr/>
        </p:nvSpPr>
        <p:spPr>
          <a:xfrm>
            <a:off x="102637" y="6329490"/>
            <a:ext cx="848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Student Organizations:</a:t>
            </a:r>
            <a:r>
              <a:rPr lang="en-US" dirty="0"/>
              <a:t> ASU, BSU, LSO, PASA, Prism, HAIC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E63C0-B439-4E2B-8E3D-09668FAD83FC}"/>
              </a:ext>
            </a:extLst>
          </p:cNvPr>
          <p:cNvSpPr txBox="1"/>
          <p:nvPr/>
        </p:nvSpPr>
        <p:spPr>
          <a:xfrm>
            <a:off x="7098016" y="5894960"/>
            <a:ext cx="1800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**Fewer than 15 students in some cells, so results may not be reliable</a:t>
            </a:r>
          </a:p>
        </p:txBody>
      </p:sp>
    </p:spTree>
    <p:extLst>
      <p:ext uri="{BB962C8B-B14F-4D97-AF65-F5344CB8AC3E}">
        <p14:creationId xmlns:p14="http://schemas.microsoft.com/office/powerpoint/2010/main" val="102119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35" y="1484741"/>
            <a:ext cx="10855565" cy="4899423"/>
          </a:xfrm>
        </p:spPr>
        <p:txBody>
          <a:bodyPr>
            <a:normAutofit/>
          </a:bodyPr>
          <a:lstStyle/>
          <a:p>
            <a:r>
              <a:rPr lang="en-US" dirty="0"/>
              <a:t>Analysis includes students who met the following criteria:</a:t>
            </a:r>
          </a:p>
          <a:p>
            <a:pPr lvl="1"/>
            <a:r>
              <a:rPr lang="en-US" dirty="0"/>
              <a:t>Cohort Term: F2016, F2017, F2018, F2019, F2020, or F2021</a:t>
            </a:r>
          </a:p>
          <a:p>
            <a:pPr lvl="1"/>
            <a:r>
              <a:rPr lang="en-US" dirty="0"/>
              <a:t>Cohort Type: First time in any college (FTC) or FOCUS</a:t>
            </a:r>
          </a:p>
          <a:p>
            <a:pPr lvl="1"/>
            <a:r>
              <a:rPr lang="en-US" dirty="0"/>
              <a:t>Sample size = 4275</a:t>
            </a:r>
          </a:p>
          <a:p>
            <a:endParaRPr lang="en-US" dirty="0"/>
          </a:p>
          <a:p>
            <a:r>
              <a:rPr lang="en-US" dirty="0"/>
              <a:t>Demographic variables from Banner</a:t>
            </a:r>
          </a:p>
          <a:p>
            <a:pPr lvl="1"/>
            <a:r>
              <a:rPr lang="en-US" dirty="0"/>
              <a:t>Race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First-generation status</a:t>
            </a:r>
          </a:p>
          <a:p>
            <a:pPr lvl="1"/>
            <a:r>
              <a:rPr lang="en-US" dirty="0"/>
              <a:t>Pell grant status at cohort term</a:t>
            </a:r>
          </a:p>
          <a:p>
            <a:pPr lvl="1"/>
            <a:r>
              <a:rPr lang="en-US" dirty="0"/>
              <a:t>State (permanent residence)</a:t>
            </a:r>
          </a:p>
        </p:txBody>
      </p:sp>
      <p:pic>
        <p:nvPicPr>
          <p:cNvPr id="4" name="Picture 2" descr="http://media.mwcradio.com/mimesis/2014-09/10/Hope%20College%20Campus_JPG_475x310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560" y="159640"/>
            <a:ext cx="1658516" cy="13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18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170704-C4C3-4F00-8EE1-44DA7107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843" y="690664"/>
            <a:ext cx="7072314" cy="4815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7029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8"/>
            <a:ext cx="11174360" cy="1650961"/>
          </a:xfrm>
        </p:spPr>
        <p:txBody>
          <a:bodyPr>
            <a:normAutofit/>
          </a:bodyPr>
          <a:lstStyle/>
          <a:p>
            <a:r>
              <a:rPr lang="en-US" dirty="0"/>
              <a:t>Retention by Race and Participation in Greek Life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6040F69-4E3D-4303-ABCE-7D76DFB13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522377"/>
              </p:ext>
            </p:extLst>
          </p:nvPr>
        </p:nvGraphicFramePr>
        <p:xfrm>
          <a:off x="4621761" y="1810139"/>
          <a:ext cx="2961575" cy="382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C9C77BA-75AC-4317-A110-8E9391AC3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999667"/>
              </p:ext>
            </p:extLst>
          </p:nvPr>
        </p:nvGraphicFramePr>
        <p:xfrm>
          <a:off x="7638459" y="1810139"/>
          <a:ext cx="2961575" cy="382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9CF3D36-7EF9-4F79-BD1A-B9340D094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073090"/>
              </p:ext>
            </p:extLst>
          </p:nvPr>
        </p:nvGraphicFramePr>
        <p:xfrm>
          <a:off x="1605063" y="1810139"/>
          <a:ext cx="2961575" cy="382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576927-BDDD-455D-9C13-27443641E06B}"/>
              </a:ext>
            </a:extLst>
          </p:cNvPr>
          <p:cNvSpPr txBox="1"/>
          <p:nvPr/>
        </p:nvSpPr>
        <p:spPr>
          <a:xfrm>
            <a:off x="4621760" y="5692435"/>
            <a:ext cx="296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**Fewer than 5 students per cell, so results may not be reliable</a:t>
            </a:r>
          </a:p>
        </p:txBody>
      </p:sp>
    </p:spTree>
    <p:extLst>
      <p:ext uri="{BB962C8B-B14F-4D97-AF65-F5344CB8AC3E}">
        <p14:creationId xmlns:p14="http://schemas.microsoft.com/office/powerpoint/2010/main" val="3186282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8"/>
            <a:ext cx="11174360" cy="1602481"/>
          </a:xfrm>
        </p:spPr>
        <p:txBody>
          <a:bodyPr>
            <a:normAutofit/>
          </a:bodyPr>
          <a:lstStyle/>
          <a:p>
            <a:r>
              <a:rPr lang="en-US" dirty="0"/>
              <a:t>Retention by First-Gen/Pell Status and Participation in Greek Life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AD12811-39A4-40F3-8B28-D537B5D94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310703"/>
              </p:ext>
            </p:extLst>
          </p:nvPr>
        </p:nvGraphicFramePr>
        <p:xfrm>
          <a:off x="107002" y="2130991"/>
          <a:ext cx="5807415" cy="376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3D8094-FDB3-4A0A-BB75-01AB265C7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142419"/>
              </p:ext>
            </p:extLst>
          </p:nvPr>
        </p:nvGraphicFramePr>
        <p:xfrm>
          <a:off x="6256415" y="2130991"/>
          <a:ext cx="5807415" cy="376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CEE5A2-0AB6-4DED-8D21-843EE71502AA}"/>
              </a:ext>
            </a:extLst>
          </p:cNvPr>
          <p:cNvSpPr txBox="1"/>
          <p:nvPr/>
        </p:nvSpPr>
        <p:spPr>
          <a:xfrm>
            <a:off x="107002" y="1761659"/>
            <a:ext cx="580741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Not in Greek 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9A9EA-DF87-4A77-8AA8-0C4089124B9E}"/>
              </a:ext>
            </a:extLst>
          </p:cNvPr>
          <p:cNvSpPr txBox="1"/>
          <p:nvPr/>
        </p:nvSpPr>
        <p:spPr>
          <a:xfrm>
            <a:off x="6256415" y="1761659"/>
            <a:ext cx="580741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Involved in Greek Life</a:t>
            </a:r>
          </a:p>
        </p:txBody>
      </p:sp>
    </p:spTree>
    <p:extLst>
      <p:ext uri="{BB962C8B-B14F-4D97-AF65-F5344CB8AC3E}">
        <p14:creationId xmlns:p14="http://schemas.microsoft.com/office/powerpoint/2010/main" val="2879507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CC9A62-EAAE-4600-AC82-9460C3BAA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077" y="795007"/>
            <a:ext cx="6815846" cy="47426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0368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8"/>
            <a:ext cx="11174360" cy="1650961"/>
          </a:xfrm>
        </p:spPr>
        <p:txBody>
          <a:bodyPr>
            <a:normAutofit/>
          </a:bodyPr>
          <a:lstStyle/>
          <a:p>
            <a:r>
              <a:rPr lang="en-US" dirty="0"/>
              <a:t>Retention by Race and Participation in Athletics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6040F69-4E3D-4303-ABCE-7D76DFB13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350667"/>
              </p:ext>
            </p:extLst>
          </p:nvPr>
        </p:nvGraphicFramePr>
        <p:xfrm>
          <a:off x="4621761" y="1810138"/>
          <a:ext cx="2961575" cy="401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C9C77BA-75AC-4317-A110-8E9391AC3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303493"/>
              </p:ext>
            </p:extLst>
          </p:nvPr>
        </p:nvGraphicFramePr>
        <p:xfrm>
          <a:off x="7638459" y="1810138"/>
          <a:ext cx="2961575" cy="401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9CF3D36-7EF9-4F79-BD1A-B9340D094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291676"/>
              </p:ext>
            </p:extLst>
          </p:nvPr>
        </p:nvGraphicFramePr>
        <p:xfrm>
          <a:off x="1605063" y="1810138"/>
          <a:ext cx="2961575" cy="401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897419-9DDA-4F5D-A86A-CF34C282577F}"/>
              </a:ext>
            </a:extLst>
          </p:cNvPr>
          <p:cNvSpPr txBox="1"/>
          <p:nvPr/>
        </p:nvSpPr>
        <p:spPr>
          <a:xfrm>
            <a:off x="4621760" y="5944361"/>
            <a:ext cx="296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**Fewer than 15 students per cell, so results may not be reliable</a:t>
            </a:r>
          </a:p>
        </p:txBody>
      </p:sp>
    </p:spTree>
    <p:extLst>
      <p:ext uri="{BB962C8B-B14F-4D97-AF65-F5344CB8AC3E}">
        <p14:creationId xmlns:p14="http://schemas.microsoft.com/office/powerpoint/2010/main" val="1591644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9"/>
            <a:ext cx="11174360" cy="1533442"/>
          </a:xfrm>
        </p:spPr>
        <p:txBody>
          <a:bodyPr>
            <a:normAutofit/>
          </a:bodyPr>
          <a:lstStyle/>
          <a:p>
            <a:r>
              <a:rPr lang="en-US" dirty="0"/>
              <a:t>Retention by Race, Gender, and Participation in Athletics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C9C77BA-75AC-4317-A110-8E9391AC3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547665"/>
              </p:ext>
            </p:extLst>
          </p:nvPr>
        </p:nvGraphicFramePr>
        <p:xfrm>
          <a:off x="3056601" y="2061951"/>
          <a:ext cx="2961575" cy="376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9CF3D36-7EF9-4F79-BD1A-B9340D094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055749"/>
              </p:ext>
            </p:extLst>
          </p:nvPr>
        </p:nvGraphicFramePr>
        <p:xfrm>
          <a:off x="37907" y="2061951"/>
          <a:ext cx="2961575" cy="376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6D6F697-91D8-44E0-86C1-B8E0BCDF8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240921"/>
              </p:ext>
            </p:extLst>
          </p:nvPr>
        </p:nvGraphicFramePr>
        <p:xfrm>
          <a:off x="9164583" y="2061951"/>
          <a:ext cx="2961575" cy="376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0FA126C-BDCF-4315-8C1C-F4067E0A9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068685"/>
              </p:ext>
            </p:extLst>
          </p:nvPr>
        </p:nvGraphicFramePr>
        <p:xfrm>
          <a:off x="6145889" y="2061951"/>
          <a:ext cx="2961575" cy="376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8BF7A87-1B07-4483-9281-10F279E0E249}"/>
              </a:ext>
            </a:extLst>
          </p:cNvPr>
          <p:cNvSpPr txBox="1"/>
          <p:nvPr/>
        </p:nvSpPr>
        <p:spPr>
          <a:xfrm>
            <a:off x="39903" y="1692620"/>
            <a:ext cx="597827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Female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12CF6-8311-4354-A704-2DFB839D5DEE}"/>
              </a:ext>
            </a:extLst>
          </p:cNvPr>
          <p:cNvSpPr txBox="1"/>
          <p:nvPr/>
        </p:nvSpPr>
        <p:spPr>
          <a:xfrm>
            <a:off x="6144641" y="1692620"/>
            <a:ext cx="598628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1990253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6D45-71CC-4141-B2A4-811B9306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53CD5-989F-4DCE-B486-835B3746E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Activity Count</a:t>
            </a:r>
          </a:p>
        </p:txBody>
      </p:sp>
      <p:pic>
        <p:nvPicPr>
          <p:cNvPr id="4" name="Picture 2" descr="http://media.mwcradio.com/mimesis/2014-09/10/Hope%20College%20Campus_JPG_475x310_q85.jpg">
            <a:extLst>
              <a:ext uri="{FF2B5EF4-FFF2-40B4-BE49-F238E27FC236}">
                <a16:creationId xmlns:a16="http://schemas.microsoft.com/office/drawing/2014/main" id="{2F810138-36B4-44FB-A3A9-FE80EE57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024169"/>
            <a:ext cx="3139621" cy="25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74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8"/>
            <a:ext cx="11174360" cy="1650961"/>
          </a:xfrm>
        </p:spPr>
        <p:txBody>
          <a:bodyPr>
            <a:normAutofit/>
          </a:bodyPr>
          <a:lstStyle/>
          <a:p>
            <a:r>
              <a:rPr lang="en-US" dirty="0"/>
              <a:t>Retention and Number of Activities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39E338-5AB0-4FD3-889B-AED2023AE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35260"/>
              </p:ext>
            </p:extLst>
          </p:nvPr>
        </p:nvGraphicFramePr>
        <p:xfrm>
          <a:off x="2262974" y="1819323"/>
          <a:ext cx="6562532" cy="3878754"/>
        </p:xfrm>
        <a:graphic>
          <a:graphicData uri="http://schemas.openxmlformats.org/drawingml/2006/table">
            <a:tbl>
              <a:tblPr/>
              <a:tblGrid>
                <a:gridCol w="1861016">
                  <a:extLst>
                    <a:ext uri="{9D8B030D-6E8A-4147-A177-3AD203B41FA5}">
                      <a16:colId xmlns:a16="http://schemas.microsoft.com/office/drawing/2014/main" val="394236241"/>
                    </a:ext>
                  </a:extLst>
                </a:gridCol>
                <a:gridCol w="1175379">
                  <a:extLst>
                    <a:ext uri="{9D8B030D-6E8A-4147-A177-3AD203B41FA5}">
                      <a16:colId xmlns:a16="http://schemas.microsoft.com/office/drawing/2014/main" val="3571762285"/>
                    </a:ext>
                  </a:extLst>
                </a:gridCol>
                <a:gridCol w="1175379">
                  <a:extLst>
                    <a:ext uri="{9D8B030D-6E8A-4147-A177-3AD203B41FA5}">
                      <a16:colId xmlns:a16="http://schemas.microsoft.com/office/drawing/2014/main" val="218842831"/>
                    </a:ext>
                  </a:extLst>
                </a:gridCol>
                <a:gridCol w="1175379">
                  <a:extLst>
                    <a:ext uri="{9D8B030D-6E8A-4147-A177-3AD203B41FA5}">
                      <a16:colId xmlns:a16="http://schemas.microsoft.com/office/drawing/2014/main" val="1521145561"/>
                    </a:ext>
                  </a:extLst>
                </a:gridCol>
                <a:gridCol w="1175379">
                  <a:extLst>
                    <a:ext uri="{9D8B030D-6E8A-4147-A177-3AD203B41FA5}">
                      <a16:colId xmlns:a16="http://schemas.microsoft.com/office/drawing/2014/main" val="1564460703"/>
                    </a:ext>
                  </a:extLst>
                </a:gridCol>
              </a:tblGrid>
              <a:tr h="35261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Verlag Bold" pitchFamily="50" charset="0"/>
                        </a:rPr>
                        <a:t>Activity Count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Verlag Bold" pitchFamily="50" charset="0"/>
                        </a:rPr>
                        <a:t>1-Year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Verlag Bold" pitchFamily="50" charset="0"/>
                        </a:rPr>
                        <a:t>2-Year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Verlag Bold" pitchFamily="50" charset="0"/>
                        </a:rPr>
                        <a:t>3-Year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Verlag Bold" pitchFamily="50" charset="0"/>
                        </a:rPr>
                        <a:t>4-Year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729637"/>
                  </a:ext>
                </a:extLst>
              </a:tr>
              <a:tr h="352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0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88.0%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84.2%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85.2%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84.6%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04993"/>
                  </a:ext>
                </a:extLst>
              </a:tr>
              <a:tr h="352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1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87.3%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81.0%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79.2%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9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77.0%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8438"/>
                  </a:ext>
                </a:extLst>
              </a:tr>
              <a:tr h="352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2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94.6%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89.2%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86.7%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2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86.2%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290791"/>
                  </a:ext>
                </a:extLst>
              </a:tr>
              <a:tr h="352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3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96.4%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92.1%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89.3%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87.0%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37651"/>
                  </a:ext>
                </a:extLst>
              </a:tr>
              <a:tr h="352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4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97.8%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1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95.5%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93.5%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92.9%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642544"/>
                  </a:ext>
                </a:extLst>
              </a:tr>
              <a:tr h="352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5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98.8%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98.8%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97.3%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D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93.8%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67808"/>
                  </a:ext>
                </a:extLst>
              </a:tr>
              <a:tr h="352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6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100.0%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96.8%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B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96.4%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56336"/>
                  </a:ext>
                </a:extLst>
              </a:tr>
              <a:tr h="352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7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100.0%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100.0%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80.0%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100.0%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410201"/>
                  </a:ext>
                </a:extLst>
              </a:tr>
              <a:tr h="352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8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100.0%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100.0%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100.0%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9245"/>
                  </a:ext>
                </a:extLst>
              </a:tr>
              <a:tr h="3526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9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100.0%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100.0%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100.0%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BT" panose="02020602070506020303" pitchFamily="18" charset="0"/>
                        </a:rPr>
                        <a:t>100.0%</a:t>
                      </a:r>
                    </a:p>
                  </a:txBody>
                  <a:tcPr marL="14692" marR="14692" marT="14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623984"/>
                  </a:ext>
                </a:extLst>
              </a:tr>
            </a:tbl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C1910BBD-8E56-4A16-82AB-0DF3B4EADD3B}"/>
              </a:ext>
            </a:extLst>
          </p:cNvPr>
          <p:cNvSpPr/>
          <p:nvPr/>
        </p:nvSpPr>
        <p:spPr>
          <a:xfrm>
            <a:off x="8901404" y="4599992"/>
            <a:ext cx="158620" cy="10980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EA045-13B2-4276-8C9B-112F52F74C89}"/>
              </a:ext>
            </a:extLst>
          </p:cNvPr>
          <p:cNvSpPr txBox="1"/>
          <p:nvPr/>
        </p:nvSpPr>
        <p:spPr>
          <a:xfrm>
            <a:off x="9135921" y="4795935"/>
            <a:ext cx="239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1-5 students per cell in these rows</a:t>
            </a:r>
          </a:p>
        </p:txBody>
      </p:sp>
    </p:spTree>
    <p:extLst>
      <p:ext uri="{BB962C8B-B14F-4D97-AF65-F5344CB8AC3E}">
        <p14:creationId xmlns:p14="http://schemas.microsoft.com/office/powerpoint/2010/main" val="2385369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6449" y="4373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36" y="1484741"/>
            <a:ext cx="10855564" cy="4692222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dirty="0"/>
              <a:t>In general, retention rates were lower for:</a:t>
            </a:r>
          </a:p>
          <a:p>
            <a:pPr lvl="1"/>
            <a:r>
              <a:rPr lang="en-US" sz="2000" dirty="0"/>
              <a:t>Male students</a:t>
            </a:r>
          </a:p>
          <a:p>
            <a:pPr lvl="1"/>
            <a:r>
              <a:rPr lang="en-US" sz="2000" dirty="0"/>
              <a:t>Students of Color</a:t>
            </a:r>
          </a:p>
          <a:p>
            <a:pPr lvl="1"/>
            <a:r>
              <a:rPr lang="en-US" sz="2000" dirty="0"/>
              <a:t>First generation students with Pell grants</a:t>
            </a:r>
            <a:endParaRPr lang="en-US" b="1" dirty="0"/>
          </a:p>
          <a:p>
            <a:pPr lvl="0"/>
            <a:endParaRPr lang="en-US" sz="900" dirty="0"/>
          </a:p>
          <a:p>
            <a:pPr lvl="0"/>
            <a:r>
              <a:rPr lang="en-US" sz="2400" dirty="0"/>
              <a:t>Students involved in campus activities tended to have higher retention rates, but there were some exceptions for The Pull, athletics, and student congress.</a:t>
            </a:r>
          </a:p>
          <a:p>
            <a:pPr lvl="1"/>
            <a:r>
              <a:rPr lang="en-US" sz="2000" dirty="0"/>
              <a:t>With a sweet spot in the range of 4-6 activities</a:t>
            </a:r>
          </a:p>
          <a:p>
            <a:pPr marL="457200" lvl="1" indent="0">
              <a:buNone/>
            </a:pPr>
            <a:endParaRPr lang="en-US" sz="2000" dirty="0"/>
          </a:p>
          <a:p>
            <a:pPr lvl="0"/>
            <a:r>
              <a:rPr lang="en-US" sz="2400" dirty="0"/>
              <a:t>First-Gen and Pell students who were not involved in student activities, did worse than others.</a:t>
            </a:r>
          </a:p>
          <a:p>
            <a:pPr lvl="0"/>
            <a:endParaRPr lang="en-US" sz="900" dirty="0"/>
          </a:p>
          <a:p>
            <a:pPr lvl="0"/>
            <a:r>
              <a:rPr lang="en-US" sz="2400" dirty="0"/>
              <a:t>The majority of students not retained are continuing their education elsewhere. While these students are a loss to Hope, their education here, is not.</a:t>
            </a:r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504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6449" y="4373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Discussion, conversation,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at Hope College (positions or departments) would benefit from the information shared today?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Thinking about your own work at Hope, how might you use what you’ve learned today?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might data from this survey continuously inform decisions to benefit Hope students?</a:t>
            </a:r>
          </a:p>
        </p:txBody>
      </p:sp>
    </p:spTree>
    <p:extLst>
      <p:ext uri="{BB962C8B-B14F-4D97-AF65-F5344CB8AC3E}">
        <p14:creationId xmlns:p14="http://schemas.microsoft.com/office/powerpoint/2010/main" val="194786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35" y="1484741"/>
            <a:ext cx="10855565" cy="4899423"/>
          </a:xfrm>
        </p:spPr>
        <p:txBody>
          <a:bodyPr>
            <a:normAutofit/>
          </a:bodyPr>
          <a:lstStyle/>
          <a:p>
            <a:r>
              <a:rPr lang="en-US" dirty="0"/>
              <a:t>Data about which activities students were involved in from Banner</a:t>
            </a:r>
          </a:p>
        </p:txBody>
      </p:sp>
      <p:pic>
        <p:nvPicPr>
          <p:cNvPr id="4" name="Picture 2" descr="http://media.mwcradio.com/mimesis/2014-09/10/Hope%20College%20Campus_JPG_475x310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560" y="159640"/>
            <a:ext cx="1658516" cy="13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8B09E3-1603-4996-ACC3-8D09B620830D}"/>
              </a:ext>
            </a:extLst>
          </p:cNvPr>
          <p:cNvSpPr txBox="1"/>
          <p:nvPr/>
        </p:nvSpPr>
        <p:spPr>
          <a:xfrm>
            <a:off x="1017037" y="2572677"/>
            <a:ext cx="2235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Dance Marathon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Greek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Hope Catholics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HIYA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432DB-6D3A-4E4F-B517-8922F9996CFB}"/>
              </a:ext>
            </a:extLst>
          </p:cNvPr>
          <p:cNvSpPr txBox="1"/>
          <p:nvPr/>
        </p:nvSpPr>
        <p:spPr>
          <a:xfrm>
            <a:off x="3520206" y="2572677"/>
            <a:ext cx="2235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Nykerk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Phelps Scholars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6CFDB-1E2F-4627-A71C-83ECB2D2B7AC}"/>
              </a:ext>
            </a:extLst>
          </p:cNvPr>
          <p:cNvSpPr txBox="1"/>
          <p:nvPr/>
        </p:nvSpPr>
        <p:spPr>
          <a:xfrm>
            <a:off x="6023375" y="2572677"/>
            <a:ext cx="2235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Spring Break Immersion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Athletics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Congress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6EE8E-252B-4162-B1AF-8A1709C2BE05}"/>
              </a:ext>
            </a:extLst>
          </p:cNvPr>
          <p:cNvSpPr txBox="1"/>
          <p:nvPr/>
        </p:nvSpPr>
        <p:spPr>
          <a:xfrm>
            <a:off x="8526544" y="2572677"/>
            <a:ext cx="223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HAIC</a:t>
            </a:r>
          </a:p>
        </p:txBody>
      </p:sp>
    </p:spTree>
    <p:extLst>
      <p:ext uri="{BB962C8B-B14F-4D97-AF65-F5344CB8AC3E}">
        <p14:creationId xmlns:p14="http://schemas.microsoft.com/office/powerpoint/2010/main" val="26189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35" y="1484741"/>
            <a:ext cx="10855565" cy="4899423"/>
          </a:xfrm>
        </p:spPr>
        <p:txBody>
          <a:bodyPr>
            <a:normAutofit/>
          </a:bodyPr>
          <a:lstStyle/>
          <a:p>
            <a:r>
              <a:rPr lang="en-US" dirty="0"/>
              <a:t>Retention and persistence</a:t>
            </a:r>
          </a:p>
        </p:txBody>
      </p:sp>
      <p:pic>
        <p:nvPicPr>
          <p:cNvPr id="4" name="Picture 2" descr="http://media.mwcradio.com/mimesis/2014-09/10/Hope%20College%20Campus_JPG_475x310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560" y="159640"/>
            <a:ext cx="1658516" cy="13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6EEB23-B41A-455A-BB74-90CACF96F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18688"/>
              </p:ext>
            </p:extLst>
          </p:nvPr>
        </p:nvGraphicFramePr>
        <p:xfrm>
          <a:off x="1249348" y="2295547"/>
          <a:ext cx="901337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518">
                  <a:extLst>
                    <a:ext uri="{9D8B030D-6E8A-4147-A177-3AD203B41FA5}">
                      <a16:colId xmlns:a16="http://schemas.microsoft.com/office/drawing/2014/main" val="445359026"/>
                    </a:ext>
                  </a:extLst>
                </a:gridCol>
                <a:gridCol w="1760940">
                  <a:extLst>
                    <a:ext uri="{9D8B030D-6E8A-4147-A177-3AD203B41FA5}">
                      <a16:colId xmlns:a16="http://schemas.microsoft.com/office/drawing/2014/main" val="293359634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31711656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8827506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574158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89751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1-Year Retention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2-Year Retention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3-Year Retention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4-Year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48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of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1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of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84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of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3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of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08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of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3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of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01228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A80A8D8-E30B-4CDA-82E3-C8B00650CEEA}"/>
              </a:ext>
            </a:extLst>
          </p:cNvPr>
          <p:cNvSpPr txBox="1"/>
          <p:nvPr/>
        </p:nvSpPr>
        <p:spPr>
          <a:xfrm>
            <a:off x="1249348" y="5416242"/>
            <a:ext cx="535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included in analysis</a:t>
            </a:r>
          </a:p>
        </p:txBody>
      </p:sp>
    </p:spTree>
    <p:extLst>
      <p:ext uri="{BB962C8B-B14F-4D97-AF65-F5344CB8AC3E}">
        <p14:creationId xmlns:p14="http://schemas.microsoft.com/office/powerpoint/2010/main" val="187395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6D45-71CC-4141-B2A4-811B9306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53CD5-989F-4DCE-B486-835B3746E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Demographics</a:t>
            </a:r>
          </a:p>
        </p:txBody>
      </p:sp>
      <p:pic>
        <p:nvPicPr>
          <p:cNvPr id="4" name="Picture 2" descr="http://media.mwcradio.com/mimesis/2014-09/10/Hope%20College%20Campus_JPG_475x310_q85.jpg">
            <a:extLst>
              <a:ext uri="{FF2B5EF4-FFF2-40B4-BE49-F238E27FC236}">
                <a16:creationId xmlns:a16="http://schemas.microsoft.com/office/drawing/2014/main" id="{2F810138-36B4-44FB-A3A9-FE80EE57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024169"/>
            <a:ext cx="3139621" cy="25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8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5A3141-4D9F-4603-A165-5FCB1CB5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Retention? How is it Measured?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BABB3-7BD0-47DD-A0CC-E96CCF5F9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b="1" dirty="0"/>
              <a:t>Cohort: “</a:t>
            </a:r>
            <a:r>
              <a:rPr lang="en-US" dirty="0"/>
              <a:t>The group of students entering in the fall term established for tracking purposes. For the Graduation Rates component, this includes all students who enter an institution as full-time, first-time degree or certificate-seeking undergraduate students during the fall term of a given year.”</a:t>
            </a:r>
            <a:endParaRPr lang="en-US" b="1" dirty="0"/>
          </a:p>
          <a:p>
            <a:pPr marL="914400" lvl="2" indent="0">
              <a:buNone/>
            </a:pPr>
            <a:r>
              <a:rPr lang="en-US" i="1" dirty="0"/>
              <a:t>National Center for Education Statistics</a:t>
            </a:r>
          </a:p>
          <a:p>
            <a:pPr lvl="1"/>
            <a:r>
              <a:rPr lang="en-US" b="1" dirty="0"/>
              <a:t>Retention Rate: </a:t>
            </a:r>
            <a:r>
              <a:rPr lang="en-US" dirty="0"/>
              <a:t>“A measure of the rate at which students persist in their educational program at an institution, expressed as a percentage. For four-year institutions, this is the percentage of first-time bachelors (or equivalent) degree-seeking undergraduates from the previous fall who are again enrolled in the current fall.”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i="1" dirty="0"/>
              <a:t>National Center for Education Statistics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Retention Calculation: Cohort grads + Returning Cohort/(Cohort - Exclusions)</a:t>
            </a:r>
          </a:p>
          <a:p>
            <a:pPr marL="1371600" lvl="3" indent="0">
              <a:buNone/>
            </a:pPr>
            <a:r>
              <a:rPr lang="en-US" dirty="0"/>
              <a:t>(Death, Permanent Disability, Military Deployment, Official Church Mission)</a:t>
            </a:r>
          </a:p>
        </p:txBody>
      </p:sp>
    </p:spTree>
    <p:extLst>
      <p:ext uri="{BB962C8B-B14F-4D97-AF65-F5344CB8AC3E}">
        <p14:creationId xmlns:p14="http://schemas.microsoft.com/office/powerpoint/2010/main" val="231329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8"/>
            <a:ext cx="11174360" cy="1650961"/>
          </a:xfrm>
        </p:spPr>
        <p:txBody>
          <a:bodyPr>
            <a:normAutofit/>
          </a:bodyPr>
          <a:lstStyle/>
          <a:p>
            <a:r>
              <a:rPr lang="en-US" dirty="0"/>
              <a:t>Retention by Gender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339A8A4-A64F-41A7-B3D4-64B76E58C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439372"/>
              </p:ext>
            </p:extLst>
          </p:nvPr>
        </p:nvGraphicFramePr>
        <p:xfrm>
          <a:off x="2450925" y="1716834"/>
          <a:ext cx="6917650" cy="413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215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9"/>
            <a:ext cx="11174360" cy="1541306"/>
          </a:xfrm>
        </p:spPr>
        <p:txBody>
          <a:bodyPr>
            <a:normAutofit/>
          </a:bodyPr>
          <a:lstStyle/>
          <a:p>
            <a:r>
              <a:rPr lang="en-US" dirty="0"/>
              <a:t>Retention by Race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631161-B786-4329-AB7E-213D80054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501244"/>
              </p:ext>
            </p:extLst>
          </p:nvPr>
        </p:nvGraphicFramePr>
        <p:xfrm>
          <a:off x="2423573" y="1700484"/>
          <a:ext cx="6972354" cy="41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156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6" y="159178"/>
            <a:ext cx="11174360" cy="1650961"/>
          </a:xfrm>
        </p:spPr>
        <p:txBody>
          <a:bodyPr>
            <a:normAutofit/>
          </a:bodyPr>
          <a:lstStyle/>
          <a:p>
            <a:r>
              <a:rPr lang="en-US" dirty="0"/>
              <a:t>Retention by Gender and Race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631161-B786-4329-AB7E-213D80054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28137"/>
              </p:ext>
            </p:extLst>
          </p:nvPr>
        </p:nvGraphicFramePr>
        <p:xfrm>
          <a:off x="519404" y="1907056"/>
          <a:ext cx="5377543" cy="385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937D41-D38A-4DBF-BCAD-3F47654E3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258356"/>
              </p:ext>
            </p:extLst>
          </p:nvPr>
        </p:nvGraphicFramePr>
        <p:xfrm>
          <a:off x="6316221" y="1907056"/>
          <a:ext cx="5377543" cy="385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E20AEA3-7727-470E-B84E-4E166A17AAFB}"/>
              </a:ext>
            </a:extLst>
          </p:cNvPr>
          <p:cNvSpPr txBox="1"/>
          <p:nvPr/>
        </p:nvSpPr>
        <p:spPr>
          <a:xfrm>
            <a:off x="519404" y="1537724"/>
            <a:ext cx="537754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Female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F7254-46AB-4B46-8F91-645CD3F436FF}"/>
              </a:ext>
            </a:extLst>
          </p:cNvPr>
          <p:cNvSpPr txBox="1"/>
          <p:nvPr/>
        </p:nvSpPr>
        <p:spPr>
          <a:xfrm>
            <a:off x="6316221" y="1537724"/>
            <a:ext cx="537754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1527090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ope Colors">
      <a:dk1>
        <a:srgbClr val="002244"/>
      </a:dk1>
      <a:lt1>
        <a:srgbClr val="BBE7E6"/>
      </a:lt1>
      <a:dk2>
        <a:srgbClr val="000000"/>
      </a:dk2>
      <a:lt2>
        <a:srgbClr val="FFFFFF"/>
      </a:lt2>
      <a:accent1>
        <a:srgbClr val="002244"/>
      </a:accent1>
      <a:accent2>
        <a:srgbClr val="F46A1F"/>
      </a:accent2>
      <a:accent3>
        <a:srgbClr val="F0AB00"/>
      </a:accent3>
      <a:accent4>
        <a:srgbClr val="00685B"/>
      </a:accent4>
      <a:accent5>
        <a:srgbClr val="5482AB"/>
      </a:accent5>
      <a:accent6>
        <a:srgbClr val="00B0CA"/>
      </a:accent6>
      <a:hlink>
        <a:srgbClr val="0563C1"/>
      </a:hlink>
      <a:folHlink>
        <a:srgbClr val="954F72"/>
      </a:folHlink>
    </a:clrScheme>
    <a:fontScheme name="Hope College Fonts">
      <a:majorFont>
        <a:latin typeface="Verlag Bold"/>
        <a:ea typeface=""/>
        <a:cs typeface=""/>
      </a:majorFont>
      <a:minorFont>
        <a:latin typeface="Baskerville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16205</TotalTime>
  <Words>1192</Words>
  <Application>Microsoft Office PowerPoint</Application>
  <PresentationFormat>Widescreen</PresentationFormat>
  <Paragraphs>409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Baskerville BT</vt:lpstr>
      <vt:lpstr>Calibri</vt:lpstr>
      <vt:lpstr>Times New Roman</vt:lpstr>
      <vt:lpstr>Verlag Bold</vt:lpstr>
      <vt:lpstr>Office Theme</vt:lpstr>
      <vt:lpstr>PowerPoint Presentation</vt:lpstr>
      <vt:lpstr>Overview</vt:lpstr>
      <vt:lpstr>Overview</vt:lpstr>
      <vt:lpstr>Overview</vt:lpstr>
      <vt:lpstr>Retention</vt:lpstr>
      <vt:lpstr>What is Retention? How is it Measured?</vt:lpstr>
      <vt:lpstr>Retention by Gender</vt:lpstr>
      <vt:lpstr>Retention by Race</vt:lpstr>
      <vt:lpstr>Retention by Gender and Race</vt:lpstr>
      <vt:lpstr>Retention by First-Gen and Pell Status</vt:lpstr>
      <vt:lpstr>Retention by Race, First-Gen, and Pell Status</vt:lpstr>
      <vt:lpstr>Retention by Race and State (Permanent Residence)</vt:lpstr>
      <vt:lpstr>Retention by First-Gen and Pell Status</vt:lpstr>
      <vt:lpstr>Regression Analysis</vt:lpstr>
      <vt:lpstr>National Student Clearinghouse Summary</vt:lpstr>
      <vt:lpstr>What Happens to Non-Retained Students?</vt:lpstr>
      <vt:lpstr>Retention</vt:lpstr>
      <vt:lpstr>Retention by Race and Participation in CDI Student Organizations</vt:lpstr>
      <vt:lpstr>Retention by First-Gen/Pell Status and Participation in CDI Student Organizations</vt:lpstr>
      <vt:lpstr>PowerPoint Presentation</vt:lpstr>
      <vt:lpstr>Retention by Race and Participation in Greek Life</vt:lpstr>
      <vt:lpstr>Retention by First-Gen/Pell Status and Participation in Greek Life</vt:lpstr>
      <vt:lpstr>PowerPoint Presentation</vt:lpstr>
      <vt:lpstr>Retention by Race and Participation in Athletics</vt:lpstr>
      <vt:lpstr>Retention by Race, Gender, and Participation in Athletics</vt:lpstr>
      <vt:lpstr>Retention</vt:lpstr>
      <vt:lpstr>Retention and Number of Activities</vt:lpstr>
      <vt:lpstr>Key observations</vt:lpstr>
      <vt:lpstr>Discussion, conversation, questions </vt:lpstr>
    </vt:vector>
  </TitlesOfParts>
  <Company>Hope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Kremer</dc:creator>
  <cp:lastModifiedBy>Donald Friesner</cp:lastModifiedBy>
  <cp:revision>576</cp:revision>
  <cp:lastPrinted>2022-11-17T20:35:46Z</cp:lastPrinted>
  <dcterms:created xsi:type="dcterms:W3CDTF">2020-08-26T17:41:22Z</dcterms:created>
  <dcterms:modified xsi:type="dcterms:W3CDTF">2022-11-18T16:53:37Z</dcterms:modified>
</cp:coreProperties>
</file>