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dRtaJWSRSBfZ2G/ROsTGY/iyW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cad6ea8ec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cad6ea8ec9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cad6ea8ec9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Ellen will speak about the workshops.</a:t>
            </a:r>
            <a:endParaRPr/>
          </a:p>
          <a:p>
            <a:pPr indent="0" lvl="0" marL="0" rtl="0" algn="l">
              <a:spcBef>
                <a:spcPts val="0"/>
              </a:spcBef>
              <a:spcAft>
                <a:spcPts val="0"/>
              </a:spcAft>
              <a:buNone/>
            </a:pPr>
            <a:r>
              <a:t/>
            </a:r>
            <a:endParaRPr/>
          </a:p>
        </p:txBody>
      </p:sp>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Chris</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cad6ea8ec9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cad6ea8ec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cad6ea8ec9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cad6ea8ec9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3cad6ea8ec9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cad6ea8ec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cad6ea8ec9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3cad6ea8ec9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cad6ea8ec9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3cad6ea8ec9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cad6ea8ec9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3cad6ea8ec9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cad6ea8ec9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cad6ea8ec9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3cad6ea8ec9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cad6ea8ec9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cad6ea8ec9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3cad6ea8ec9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cad6ea8ec9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cad6ea8ec9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3cad6ea8ec9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70325" y="1572800"/>
            <a:ext cx="111972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Arial Rounded"/>
              <a:buNone/>
            </a:pPr>
            <a:r>
              <a:rPr b="1" lang="en-US" sz="3600">
                <a:latin typeface="Arial Rounded"/>
                <a:ea typeface="Arial Rounded"/>
                <a:cs typeface="Arial Rounded"/>
                <a:sym typeface="Arial Rounded"/>
              </a:rPr>
              <a:t>Character Forward: Midway through the Grant</a:t>
            </a:r>
            <a:endParaRPr/>
          </a:p>
        </p:txBody>
      </p:sp>
      <p:sp>
        <p:nvSpPr>
          <p:cNvPr id="89" name="Google Shape;89;p1"/>
          <p:cNvSpPr txBox="1"/>
          <p:nvPr>
            <p:ph idx="1" type="subTitle"/>
          </p:nvPr>
        </p:nvSpPr>
        <p:spPr>
          <a:xfrm>
            <a:off x="1524000" y="4344988"/>
            <a:ext cx="9144000" cy="23876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latin typeface="Arial"/>
                <a:ea typeface="Arial"/>
                <a:cs typeface="Arial"/>
                <a:sym typeface="Arial"/>
              </a:rPr>
              <a:t>Frost Center Colloquium</a:t>
            </a:r>
            <a:endParaRPr/>
          </a:p>
          <a:p>
            <a:pPr indent="0" lvl="0" marL="0" rtl="0" algn="ctr">
              <a:lnSpc>
                <a:spcPct val="90000"/>
              </a:lnSpc>
              <a:spcBef>
                <a:spcPts val="1000"/>
              </a:spcBef>
              <a:spcAft>
                <a:spcPts val="0"/>
              </a:spcAft>
              <a:buClr>
                <a:schemeClr val="dk1"/>
              </a:buClr>
              <a:buSzPts val="2400"/>
              <a:buNone/>
            </a:pPr>
            <a:r>
              <a:rPr lang="en-US">
                <a:latin typeface="Arial"/>
                <a:ea typeface="Arial"/>
                <a:cs typeface="Arial"/>
                <a:sym typeface="Arial"/>
              </a:rPr>
              <a:t>February 26</a:t>
            </a:r>
            <a:r>
              <a:rPr lang="en-US">
                <a:latin typeface="Arial"/>
                <a:ea typeface="Arial"/>
                <a:cs typeface="Arial"/>
                <a:sym typeface="Arial"/>
              </a:rPr>
              <a:t>, 2026</a:t>
            </a:r>
            <a:endParaRPr/>
          </a:p>
          <a:p>
            <a:pPr indent="0" lvl="0" marL="0" rtl="0" algn="ctr">
              <a:lnSpc>
                <a:spcPct val="90000"/>
              </a:lnSpc>
              <a:spcBef>
                <a:spcPts val="1000"/>
              </a:spcBef>
              <a:spcAft>
                <a:spcPts val="0"/>
              </a:spcAft>
              <a:buClr>
                <a:schemeClr val="dk1"/>
              </a:buClr>
              <a:buSzPts val="2400"/>
              <a:buNone/>
            </a:pPr>
            <a:r>
              <a:t/>
            </a:r>
            <a:endParaRPr>
              <a:latin typeface="Arial"/>
              <a:ea typeface="Arial"/>
              <a:cs typeface="Arial"/>
              <a:sym typeface="Arial"/>
            </a:endParaRPr>
          </a:p>
          <a:p>
            <a:pPr indent="0" lvl="0" marL="0" rtl="0" algn="ctr">
              <a:lnSpc>
                <a:spcPct val="90000"/>
              </a:lnSpc>
              <a:spcBef>
                <a:spcPts val="1000"/>
              </a:spcBef>
              <a:spcAft>
                <a:spcPts val="0"/>
              </a:spcAft>
              <a:buClr>
                <a:schemeClr val="dk1"/>
              </a:buClr>
              <a:buSzPts val="2400"/>
              <a:buNone/>
            </a:pPr>
            <a:r>
              <a:rPr lang="en-US">
                <a:solidFill>
                  <a:srgbClr val="0432FF"/>
                </a:solidFill>
                <a:latin typeface="Arial"/>
                <a:ea typeface="Arial"/>
                <a:cs typeface="Arial"/>
                <a:sym typeface="Arial"/>
              </a:rPr>
              <a:t>Chad Carlson: Director of the Hope Character Hub</a:t>
            </a:r>
            <a:endParaRPr>
              <a:solidFill>
                <a:srgbClr val="0432FF"/>
              </a:solidFill>
              <a:latin typeface="Arial"/>
              <a:ea typeface="Arial"/>
              <a:cs typeface="Arial"/>
              <a:sym typeface="Arial"/>
            </a:endParaRPr>
          </a:p>
          <a:p>
            <a:pPr indent="0" lvl="0" marL="0" rtl="0" algn="ctr">
              <a:lnSpc>
                <a:spcPct val="90000"/>
              </a:lnSpc>
              <a:spcBef>
                <a:spcPts val="1000"/>
              </a:spcBef>
              <a:spcAft>
                <a:spcPts val="0"/>
              </a:spcAft>
              <a:buClr>
                <a:schemeClr val="dk1"/>
              </a:buClr>
              <a:buSzPts val="2400"/>
              <a:buNone/>
            </a:pPr>
            <a:r>
              <a:rPr lang="en-US">
                <a:solidFill>
                  <a:srgbClr val="0432FF"/>
                </a:solidFill>
                <a:latin typeface="Arial"/>
                <a:ea typeface="Arial"/>
                <a:cs typeface="Arial"/>
                <a:sym typeface="Arial"/>
              </a:rPr>
              <a:t>(and guest appearances from Chris Turlington and Ellen Awad)</a:t>
            </a:r>
            <a:endParaRPr>
              <a:solidFill>
                <a:srgbClr val="0432FF"/>
              </a:solidFill>
              <a:latin typeface="Arial"/>
              <a:ea typeface="Arial"/>
              <a:cs typeface="Arial"/>
              <a:sym typeface="Arial"/>
            </a:endParaRPr>
          </a:p>
        </p:txBody>
      </p:sp>
      <p:pic>
        <p:nvPicPr>
          <p:cNvPr id="90" name="Google Shape;90;p1" title="Hope_Orange_Character-Hub_horiz.png"/>
          <p:cNvPicPr preferRelativeResize="0"/>
          <p:nvPr/>
        </p:nvPicPr>
        <p:blipFill>
          <a:blip r:embed="rId3">
            <a:alphaModFix/>
          </a:blip>
          <a:stretch>
            <a:fillRect/>
          </a:stretch>
        </p:blipFill>
        <p:spPr>
          <a:xfrm>
            <a:off x="1562100" y="-12"/>
            <a:ext cx="9067800" cy="277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cad6ea8ec9_0_1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Research Grants</a:t>
            </a:r>
            <a:endParaRPr b="1">
              <a:latin typeface="Arial Rounded"/>
              <a:ea typeface="Arial Rounded"/>
              <a:cs typeface="Arial Rounded"/>
              <a:sym typeface="Arial Rounded"/>
            </a:endParaRPr>
          </a:p>
        </p:txBody>
      </p:sp>
      <p:sp>
        <p:nvSpPr>
          <p:cNvPr id="151" name="Google Shape;151;g3cad6ea8ec9_0_1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Clr>
                <a:srgbClr val="0432FF"/>
              </a:buClr>
              <a:buSzPts val="1800"/>
              <a:buChar char="•"/>
            </a:pPr>
            <a:r>
              <a:rPr lang="en-US">
                <a:solidFill>
                  <a:srgbClr val="0432FF"/>
                </a:solidFill>
                <a:latin typeface="Arial"/>
                <a:ea typeface="Arial"/>
                <a:cs typeface="Arial"/>
                <a:sym typeface="Arial"/>
              </a:rPr>
              <a:t>Three years of funding</a:t>
            </a:r>
            <a:endParaRPr>
              <a:solidFill>
                <a:srgbClr val="0432FF"/>
              </a:solidFill>
              <a:latin typeface="Arial"/>
              <a:ea typeface="Arial"/>
              <a:cs typeface="Arial"/>
              <a:sym typeface="Arial"/>
            </a:endParaRPr>
          </a:p>
          <a:p>
            <a:pPr indent="-342900" lvl="1" marL="914400" rtl="0" algn="l">
              <a:spcBef>
                <a:spcPts val="0"/>
              </a:spcBef>
              <a:spcAft>
                <a:spcPts val="0"/>
              </a:spcAft>
              <a:buSzPts val="1800"/>
              <a:buChar char="•"/>
            </a:pPr>
            <a:r>
              <a:rPr b="1" lang="en-US">
                <a:latin typeface="Arial"/>
                <a:ea typeface="Arial"/>
                <a:cs typeface="Arial"/>
                <a:sym typeface="Arial"/>
              </a:rPr>
              <a:t>Year 1: 4 grants awarded</a:t>
            </a:r>
            <a:endParaRPr b="1">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Jared Ortiz</a:t>
            </a:r>
            <a:endParaRPr sz="2300">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Wayne Tan</a:t>
            </a:r>
            <a:endParaRPr sz="2300">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Roger Baumann</a:t>
            </a:r>
            <a:endParaRPr sz="2300">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Anita Esquerra-Zwiers, Brent Krueger, Stephanie Pangborn</a:t>
            </a:r>
            <a:endParaRPr sz="2300">
              <a:latin typeface="Arial"/>
              <a:ea typeface="Arial"/>
              <a:cs typeface="Arial"/>
              <a:sym typeface="Arial"/>
            </a:endParaRPr>
          </a:p>
          <a:p>
            <a:pPr indent="-342900" lvl="1" marL="914400" rtl="0" algn="l">
              <a:spcBef>
                <a:spcPts val="0"/>
              </a:spcBef>
              <a:spcAft>
                <a:spcPts val="0"/>
              </a:spcAft>
              <a:buSzPts val="1800"/>
              <a:buChar char="•"/>
            </a:pPr>
            <a:r>
              <a:rPr b="1" lang="en-US">
                <a:latin typeface="Arial"/>
                <a:ea typeface="Arial"/>
                <a:cs typeface="Arial"/>
                <a:sym typeface="Arial"/>
              </a:rPr>
              <a:t>Year 2: 3 grants awarded</a:t>
            </a:r>
            <a:endParaRPr b="1">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Mihyun Han</a:t>
            </a:r>
            <a:endParaRPr sz="2300">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Lisa Walcott and Pablo Peschiera</a:t>
            </a:r>
            <a:endParaRPr sz="2300">
              <a:latin typeface="Arial"/>
              <a:ea typeface="Arial"/>
              <a:cs typeface="Arial"/>
              <a:sym typeface="Arial"/>
            </a:endParaRPr>
          </a:p>
          <a:p>
            <a:pPr indent="-361950" lvl="2" marL="1371600" rtl="0" algn="l">
              <a:spcBef>
                <a:spcPts val="0"/>
              </a:spcBef>
              <a:spcAft>
                <a:spcPts val="0"/>
              </a:spcAft>
              <a:buSzPts val="2100"/>
              <a:buChar char="•"/>
            </a:pPr>
            <a:r>
              <a:rPr lang="en-US" sz="2300">
                <a:latin typeface="Arial"/>
                <a:ea typeface="Arial"/>
                <a:cs typeface="Arial"/>
                <a:sym typeface="Arial"/>
              </a:rPr>
              <a:t>Liz Sharda and Rodrigo Serrao</a:t>
            </a:r>
            <a:endParaRPr sz="2300">
              <a:latin typeface="Arial"/>
              <a:ea typeface="Arial"/>
              <a:cs typeface="Arial"/>
              <a:sym typeface="Arial"/>
            </a:endParaRPr>
          </a:p>
          <a:p>
            <a:pPr indent="-342900" lvl="1" marL="914400" rtl="0" algn="l">
              <a:spcBef>
                <a:spcPts val="0"/>
              </a:spcBef>
              <a:spcAft>
                <a:spcPts val="0"/>
              </a:spcAft>
              <a:buSzPts val="1800"/>
              <a:buChar char="•"/>
            </a:pPr>
            <a:r>
              <a:rPr b="1" lang="en-US">
                <a:latin typeface="Arial"/>
                <a:ea typeface="Arial"/>
                <a:cs typeface="Arial"/>
                <a:sym typeface="Arial"/>
              </a:rPr>
              <a:t>Year 3: 3 grants will be awarded</a:t>
            </a:r>
            <a:endParaRPr b="1">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Character in Courses Teaching Fellowship</a:t>
            </a:r>
            <a:endParaRPr/>
          </a:p>
        </p:txBody>
      </p:sp>
      <p:sp>
        <p:nvSpPr>
          <p:cNvPr id="157" name="Google Shape;157;p10"/>
          <p:cNvSpPr txBox="1"/>
          <p:nvPr>
            <p:ph idx="1" type="body"/>
          </p:nvPr>
        </p:nvSpPr>
        <p:spPr>
          <a:xfrm>
            <a:off x="838200" y="2159350"/>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432FF"/>
              </a:buClr>
              <a:buSzPts val="2800"/>
              <a:buChar char="•"/>
            </a:pPr>
            <a:r>
              <a:rPr lang="en-US">
                <a:solidFill>
                  <a:srgbClr val="0432FF"/>
                </a:solidFill>
                <a:latin typeface="Arial"/>
                <a:ea typeface="Arial"/>
                <a:cs typeface="Arial"/>
                <a:sym typeface="Arial"/>
              </a:rPr>
              <a:t>Course revision / redesign grants</a:t>
            </a:r>
            <a:endParaRPr/>
          </a:p>
          <a:p>
            <a:pPr indent="-228600" lvl="1" marL="685800" rtl="0" algn="l">
              <a:lnSpc>
                <a:spcPct val="90000"/>
              </a:lnSpc>
              <a:spcBef>
                <a:spcPts val="500"/>
              </a:spcBef>
              <a:spcAft>
                <a:spcPts val="0"/>
              </a:spcAft>
              <a:buClr>
                <a:schemeClr val="dk1"/>
              </a:buClr>
              <a:buSzPts val="2400"/>
              <a:buChar char="•"/>
            </a:pPr>
            <a:r>
              <a:rPr b="1" lang="en-US">
                <a:latin typeface="Arial"/>
                <a:ea typeface="Arial"/>
                <a:cs typeface="Arial"/>
                <a:sym typeface="Arial"/>
              </a:rPr>
              <a:t>Year 1: 2025-26</a:t>
            </a:r>
            <a:endParaRPr b="1">
              <a:latin typeface="Arial"/>
              <a:ea typeface="Arial"/>
              <a:cs typeface="Arial"/>
              <a:sym typeface="Arial"/>
            </a:endParaRPr>
          </a:p>
          <a:p>
            <a:pPr indent="-247650" lvl="2" marL="1143000" rtl="0" algn="l">
              <a:lnSpc>
                <a:spcPct val="90000"/>
              </a:lnSpc>
              <a:spcBef>
                <a:spcPts val="500"/>
              </a:spcBef>
              <a:spcAft>
                <a:spcPts val="0"/>
              </a:spcAft>
              <a:buSzPts val="2100"/>
              <a:buChar char="•"/>
            </a:pPr>
            <a:r>
              <a:rPr lang="en-US" sz="2300">
                <a:latin typeface="Arial"/>
                <a:ea typeface="Arial"/>
                <a:cs typeface="Arial"/>
                <a:sym typeface="Arial"/>
              </a:rPr>
              <a:t>13 member cohort representing 3 divisions and 10 departments</a:t>
            </a:r>
            <a:endParaRPr sz="2300">
              <a:latin typeface="Arial"/>
              <a:ea typeface="Arial"/>
              <a:cs typeface="Arial"/>
              <a:sym typeface="Arial"/>
            </a:endParaRPr>
          </a:p>
          <a:p>
            <a:pPr indent="-228600" lvl="1" marL="685800" rtl="0" algn="l">
              <a:lnSpc>
                <a:spcPct val="90000"/>
              </a:lnSpc>
              <a:spcBef>
                <a:spcPts val="500"/>
              </a:spcBef>
              <a:spcAft>
                <a:spcPts val="0"/>
              </a:spcAft>
              <a:buSzPts val="1800"/>
              <a:buChar char="•"/>
            </a:pPr>
            <a:r>
              <a:rPr b="1" lang="en-US">
                <a:latin typeface="Arial"/>
                <a:ea typeface="Arial"/>
                <a:cs typeface="Arial"/>
                <a:sym typeface="Arial"/>
              </a:rPr>
              <a:t>Year 2: 2026-27</a:t>
            </a:r>
            <a:endParaRPr b="1">
              <a:latin typeface="Arial"/>
              <a:ea typeface="Arial"/>
              <a:cs typeface="Arial"/>
              <a:sym typeface="Arial"/>
            </a:endParaRPr>
          </a:p>
          <a:p>
            <a:pPr indent="-254000" lvl="2" marL="1143000" rtl="0" algn="l">
              <a:lnSpc>
                <a:spcPct val="90000"/>
              </a:lnSpc>
              <a:spcBef>
                <a:spcPts val="500"/>
              </a:spcBef>
              <a:spcAft>
                <a:spcPts val="0"/>
              </a:spcAft>
              <a:buSzPts val="2200"/>
              <a:buFont typeface="Arial"/>
              <a:buChar char="•"/>
            </a:pPr>
            <a:r>
              <a:rPr lang="en-US" sz="2400">
                <a:latin typeface="Arial"/>
                <a:ea typeface="Arial"/>
                <a:cs typeface="Arial"/>
                <a:sym typeface="Arial"/>
              </a:rPr>
              <a:t>Up to 12 members</a:t>
            </a:r>
            <a:endParaRPr sz="2400">
              <a:latin typeface="Arial"/>
              <a:ea typeface="Arial"/>
              <a:cs typeface="Arial"/>
              <a:sym typeface="Arial"/>
            </a:endParaRPr>
          </a:p>
          <a:p>
            <a:pPr indent="-76200" lvl="1" marL="685800" rtl="0" algn="l">
              <a:lnSpc>
                <a:spcPct val="90000"/>
              </a:lnSpc>
              <a:spcBef>
                <a:spcPts val="500"/>
              </a:spcBef>
              <a:spcAft>
                <a:spcPts val="0"/>
              </a:spcAft>
              <a:buClr>
                <a:schemeClr val="dk1"/>
              </a:buClr>
              <a:buSzPts val="2400"/>
              <a:buNone/>
            </a:pPr>
            <a:r>
              <a:t/>
            </a:r>
            <a:endParaRPr>
              <a:latin typeface="Arial"/>
              <a:ea typeface="Arial"/>
              <a:cs typeface="Arial"/>
              <a:sym typeface="Arial"/>
            </a:endParaRPr>
          </a:p>
          <a:p>
            <a:pPr indent="-228600" lvl="0" marL="228600" rtl="0" algn="l">
              <a:lnSpc>
                <a:spcPct val="90000"/>
              </a:lnSpc>
              <a:spcBef>
                <a:spcPts val="1000"/>
              </a:spcBef>
              <a:spcAft>
                <a:spcPts val="0"/>
              </a:spcAft>
              <a:buClr>
                <a:srgbClr val="0432FF"/>
              </a:buClr>
              <a:buSzPts val="2800"/>
              <a:buChar char="•"/>
            </a:pPr>
            <a:r>
              <a:rPr lang="en-US">
                <a:solidFill>
                  <a:srgbClr val="0432FF"/>
                </a:solidFill>
                <a:latin typeface="Arial"/>
                <a:ea typeface="Arial"/>
                <a:cs typeface="Arial"/>
                <a:sym typeface="Arial"/>
              </a:rPr>
              <a:t>Developing online teaching library</a:t>
            </a:r>
            <a:endParaRPr/>
          </a:p>
          <a:p>
            <a:pPr indent="-228600" lvl="1" marL="685800" rtl="0" algn="l">
              <a:lnSpc>
                <a:spcPct val="90000"/>
              </a:lnSpc>
              <a:spcBef>
                <a:spcPts val="500"/>
              </a:spcBef>
              <a:spcAft>
                <a:spcPts val="0"/>
              </a:spcAft>
              <a:buClr>
                <a:schemeClr val="dk1"/>
              </a:buClr>
              <a:buSzPts val="2400"/>
              <a:buChar char="•"/>
            </a:pPr>
            <a:r>
              <a:rPr b="1" lang="en-US">
                <a:latin typeface="Arial"/>
                <a:ea typeface="Arial"/>
                <a:cs typeface="Arial"/>
                <a:sym typeface="Arial"/>
              </a:rPr>
              <a:t>Cataloging all revised syllabi and multimedia modules </a:t>
            </a:r>
            <a:r>
              <a:rPr lang="en-US">
                <a:latin typeface="Arial"/>
                <a:ea typeface="Arial"/>
                <a:cs typeface="Arial"/>
                <a:sym typeface="Arial"/>
              </a:rPr>
              <a:t>made freely available to all, posted to our website</a:t>
            </a:r>
            <a:endParaRPr b="1">
              <a:latin typeface="Arial"/>
              <a:ea typeface="Arial"/>
              <a:cs typeface="Arial"/>
              <a:sym typeface="Arial"/>
            </a:endParaRPr>
          </a:p>
          <a:p>
            <a:pPr indent="-76200" lvl="1" marL="685800" rtl="0" algn="l">
              <a:lnSpc>
                <a:spcPct val="90000"/>
              </a:lnSpc>
              <a:spcBef>
                <a:spcPts val="500"/>
              </a:spcBef>
              <a:spcAft>
                <a:spcPts val="0"/>
              </a:spcAft>
              <a:buClr>
                <a:schemeClr val="dk1"/>
              </a:buClr>
              <a:buSzPts val="2400"/>
              <a:buNone/>
            </a:pPr>
            <a:r>
              <a:t/>
            </a:r>
            <a:endParaRPr b="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Workshops</a:t>
            </a:r>
            <a:endParaRPr/>
          </a:p>
        </p:txBody>
      </p:sp>
      <p:sp>
        <p:nvSpPr>
          <p:cNvPr id="163" name="Google Shape;163;p11"/>
          <p:cNvSpPr txBox="1"/>
          <p:nvPr>
            <p:ph idx="1" type="body"/>
          </p:nvPr>
        </p:nvSpPr>
        <p:spPr>
          <a:xfrm>
            <a:off x="838200" y="1825624"/>
            <a:ext cx="10515600" cy="484754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432FF"/>
              </a:buClr>
              <a:buSzPts val="2800"/>
              <a:buChar char="•"/>
            </a:pPr>
            <a:r>
              <a:rPr lang="en-US">
                <a:solidFill>
                  <a:srgbClr val="0432FF"/>
                </a:solidFill>
                <a:latin typeface="Arial"/>
                <a:ea typeface="Arial"/>
                <a:cs typeface="Arial"/>
                <a:sym typeface="Arial"/>
              </a:rPr>
              <a:t>Co-curricular programming and workshops</a:t>
            </a:r>
            <a:endParaRPr/>
          </a:p>
          <a:p>
            <a:pPr indent="-228600" lvl="1" marL="685800" rtl="0" algn="l">
              <a:lnSpc>
                <a:spcPct val="90000"/>
              </a:lnSpc>
              <a:spcBef>
                <a:spcPts val="500"/>
              </a:spcBef>
              <a:spcAft>
                <a:spcPts val="0"/>
              </a:spcAft>
              <a:buClr>
                <a:schemeClr val="dk1"/>
              </a:buClr>
              <a:buSzPts val="2400"/>
              <a:buChar char="•"/>
            </a:pPr>
            <a:r>
              <a:rPr b="1" lang="en-US">
                <a:latin typeface="Arial"/>
                <a:ea typeface="Arial"/>
                <a:cs typeface="Arial"/>
                <a:sym typeface="Arial"/>
              </a:rPr>
              <a:t>Semesterly Greek Life Luncheons</a:t>
            </a:r>
            <a:endParaRPr b="1">
              <a:latin typeface="Arial"/>
              <a:ea typeface="Arial"/>
              <a:cs typeface="Arial"/>
              <a:sym typeface="Arial"/>
            </a:endParaRPr>
          </a:p>
          <a:p>
            <a:pPr indent="-254000" lvl="2" marL="1143000" rtl="0" algn="l">
              <a:lnSpc>
                <a:spcPct val="90000"/>
              </a:lnSpc>
              <a:spcBef>
                <a:spcPts val="500"/>
              </a:spcBef>
              <a:spcAft>
                <a:spcPts val="0"/>
              </a:spcAft>
              <a:buSzPts val="2200"/>
              <a:buChar char="•"/>
            </a:pPr>
            <a:r>
              <a:rPr lang="en-US" sz="2400">
                <a:latin typeface="Arial"/>
                <a:ea typeface="Arial"/>
                <a:cs typeface="Arial"/>
                <a:sym typeface="Arial"/>
              </a:rPr>
              <a:t>Targeted content: Awe and Gratitude</a:t>
            </a:r>
            <a:endParaRPr sz="2400">
              <a:latin typeface="Arial"/>
              <a:ea typeface="Arial"/>
              <a:cs typeface="Arial"/>
              <a:sym typeface="Arial"/>
            </a:endParaRPr>
          </a:p>
          <a:p>
            <a:pPr indent="-254000" lvl="2" marL="1143000" rtl="0" algn="l">
              <a:lnSpc>
                <a:spcPct val="90000"/>
              </a:lnSpc>
              <a:spcBef>
                <a:spcPts val="500"/>
              </a:spcBef>
              <a:spcAft>
                <a:spcPts val="0"/>
              </a:spcAft>
              <a:buSzPts val="2200"/>
              <a:buFont typeface="Arial"/>
              <a:buChar char="•"/>
            </a:pPr>
            <a:r>
              <a:rPr lang="en-US" sz="2400">
                <a:latin typeface="Arial"/>
                <a:ea typeface="Arial"/>
                <a:cs typeface="Arial"/>
                <a:sym typeface="Arial"/>
              </a:rPr>
              <a:t>Taking Hope Forward programming to an enlarged audience</a:t>
            </a:r>
            <a:endParaRPr sz="2400">
              <a:latin typeface="Arial"/>
              <a:ea typeface="Arial"/>
              <a:cs typeface="Arial"/>
              <a:sym typeface="Arial"/>
            </a:endParaRPr>
          </a:p>
          <a:p>
            <a:pPr indent="-254000" lvl="2" marL="1143000" rtl="0" algn="l">
              <a:lnSpc>
                <a:spcPct val="90000"/>
              </a:lnSpc>
              <a:spcBef>
                <a:spcPts val="500"/>
              </a:spcBef>
              <a:spcAft>
                <a:spcPts val="0"/>
              </a:spcAft>
              <a:buSzPts val="2200"/>
              <a:buFont typeface="Arial"/>
              <a:buChar char="•"/>
            </a:pPr>
            <a:r>
              <a:rPr lang="en-US" sz="2400">
                <a:latin typeface="Arial"/>
                <a:ea typeface="Arial"/>
                <a:cs typeface="Arial"/>
                <a:sym typeface="Arial"/>
              </a:rPr>
              <a:t>Targeted invitations and attendance</a:t>
            </a:r>
            <a:endParaRPr sz="2400">
              <a:latin typeface="Arial"/>
              <a:ea typeface="Arial"/>
              <a:cs typeface="Arial"/>
              <a:sym typeface="Arial"/>
            </a:endParaRPr>
          </a:p>
          <a:p>
            <a:pPr indent="-254000" lvl="2" marL="1143000" rtl="0" algn="l">
              <a:lnSpc>
                <a:spcPct val="90000"/>
              </a:lnSpc>
              <a:spcBef>
                <a:spcPts val="500"/>
              </a:spcBef>
              <a:spcAft>
                <a:spcPts val="0"/>
              </a:spcAft>
              <a:buSzPts val="2200"/>
              <a:buFont typeface="Arial"/>
              <a:buChar char="•"/>
            </a:pPr>
            <a:r>
              <a:rPr lang="en-US" sz="2400">
                <a:latin typeface="Arial"/>
                <a:ea typeface="Arial"/>
                <a:cs typeface="Arial"/>
                <a:sym typeface="Arial"/>
              </a:rPr>
              <a:t>A model for further growth</a:t>
            </a:r>
            <a:endParaRPr sz="2400">
              <a:latin typeface="Arial"/>
              <a:ea typeface="Arial"/>
              <a:cs typeface="Arial"/>
              <a:sym typeface="Arial"/>
            </a:endParaRPr>
          </a:p>
          <a:p>
            <a:pPr indent="0" lvl="0" marL="0" rtl="0" algn="l">
              <a:lnSpc>
                <a:spcPct val="90000"/>
              </a:lnSpc>
              <a:spcBef>
                <a:spcPts val="1000"/>
              </a:spcBef>
              <a:spcAft>
                <a:spcPts val="0"/>
              </a:spcAft>
              <a:buNone/>
            </a:pPr>
            <a:r>
              <a:t/>
            </a:r>
            <a:endParaRPr b="1">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76200" lvl="1" marL="685800" rtl="0" algn="l">
              <a:lnSpc>
                <a:spcPct val="90000"/>
              </a:lnSpc>
              <a:spcBef>
                <a:spcPts val="500"/>
              </a:spcBef>
              <a:spcAft>
                <a:spcPts val="0"/>
              </a:spcAft>
              <a:buClr>
                <a:schemeClr val="dk1"/>
              </a:buClr>
              <a:buSzPts val="2400"/>
              <a:buNone/>
            </a:pPr>
            <a:r>
              <a:t/>
            </a:r>
            <a:endParaRPr b="1">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Character Reflections</a:t>
            </a:r>
            <a:endParaRPr/>
          </a:p>
        </p:txBody>
      </p:sp>
      <p:sp>
        <p:nvSpPr>
          <p:cNvPr id="169" name="Google Shape;169;p12"/>
          <p:cNvSpPr txBox="1"/>
          <p:nvPr>
            <p:ph idx="1" type="body"/>
          </p:nvPr>
        </p:nvSpPr>
        <p:spPr>
          <a:xfrm>
            <a:off x="838200" y="1690700"/>
            <a:ext cx="10515600" cy="5100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US">
                <a:solidFill>
                  <a:srgbClr val="0432FF"/>
                </a:solidFill>
                <a:latin typeface="Arial"/>
                <a:ea typeface="Arial"/>
                <a:cs typeface="Arial"/>
                <a:sym typeface="Arial"/>
              </a:rPr>
              <a:t>Our blog/journal</a:t>
            </a:r>
            <a:r>
              <a:rPr lang="en-US">
                <a:latin typeface="Arial"/>
                <a:ea typeface="Arial"/>
                <a:cs typeface="Arial"/>
                <a:sym typeface="Arial"/>
              </a:rPr>
              <a:t>; monthly entries; 500-1000 words</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b="1" lang="en-US">
                <a:solidFill>
                  <a:srgbClr val="0432FF"/>
                </a:solidFill>
                <a:latin typeface="Arial"/>
                <a:ea typeface="Arial"/>
                <a:cs typeface="Arial"/>
                <a:sym typeface="Arial"/>
              </a:rPr>
              <a:t>ICYMI</a:t>
            </a:r>
            <a:r>
              <a:rPr lang="en-US">
                <a:latin typeface="Arial"/>
                <a:ea typeface="Arial"/>
                <a:cs typeface="Arial"/>
                <a:sym typeface="Arial"/>
              </a:rPr>
              <a:t>: Topics</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September</a:t>
            </a:r>
            <a:r>
              <a:rPr lang="en-US">
                <a:latin typeface="Arial"/>
                <a:ea typeface="Arial"/>
                <a:cs typeface="Arial"/>
                <a:sym typeface="Arial"/>
              </a:rPr>
              <a:t>: Holding doors and saying thanks</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October</a:t>
            </a:r>
            <a:r>
              <a:rPr lang="en-US">
                <a:latin typeface="Arial"/>
                <a:ea typeface="Arial"/>
                <a:cs typeface="Arial"/>
                <a:sym typeface="Arial"/>
              </a:rPr>
              <a:t>: Virtues matter most when they’re hard to practice</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November</a:t>
            </a:r>
            <a:r>
              <a:rPr lang="en-US">
                <a:latin typeface="Arial"/>
                <a:ea typeface="Arial"/>
                <a:cs typeface="Arial"/>
                <a:sym typeface="Arial"/>
              </a:rPr>
              <a:t>: Giving and generosity</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December</a:t>
            </a:r>
            <a:r>
              <a:rPr lang="en-US">
                <a:latin typeface="Arial"/>
                <a:ea typeface="Arial"/>
                <a:cs typeface="Arial"/>
                <a:sym typeface="Arial"/>
              </a:rPr>
              <a:t>: Experiencing awe in community</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January</a:t>
            </a:r>
            <a:r>
              <a:rPr lang="en-US">
                <a:latin typeface="Arial"/>
                <a:ea typeface="Arial"/>
                <a:cs typeface="Arial"/>
                <a:sym typeface="Arial"/>
              </a:rPr>
              <a:t>: Personal change through a children’s bedtime book</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February</a:t>
            </a:r>
            <a:r>
              <a:rPr lang="en-US">
                <a:latin typeface="Arial"/>
                <a:ea typeface="Arial"/>
                <a:cs typeface="Arial"/>
                <a:sym typeface="Arial"/>
              </a:rPr>
              <a:t>: Patience as the least fun virtue</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March</a:t>
            </a:r>
            <a:r>
              <a:rPr lang="en-US">
                <a:latin typeface="Arial"/>
                <a:ea typeface="Arial"/>
                <a:cs typeface="Arial"/>
                <a:sym typeface="Arial"/>
              </a:rPr>
              <a:t>: Quilting and the fabric of Hope</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b="1" lang="en-US">
                <a:latin typeface="Arial"/>
                <a:ea typeface="Arial"/>
                <a:cs typeface="Arial"/>
                <a:sym typeface="Arial"/>
              </a:rPr>
              <a:t>April and beyond</a:t>
            </a:r>
            <a:r>
              <a:rPr lang="en-US">
                <a:latin typeface="Arial"/>
                <a:ea typeface="Arial"/>
                <a:cs typeface="Arial"/>
                <a:sym typeface="Arial"/>
              </a:rPr>
              <a:t>: maybe you???</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Website</a:t>
            </a:r>
            <a:endParaRPr/>
          </a:p>
        </p:txBody>
      </p:sp>
      <p:sp>
        <p:nvSpPr>
          <p:cNvPr id="175" name="Google Shape;175;p13"/>
          <p:cNvSpPr txBox="1"/>
          <p:nvPr>
            <p:ph idx="1" type="body"/>
          </p:nvPr>
        </p:nvSpPr>
        <p:spPr>
          <a:xfrm>
            <a:off x="838200" y="1600200"/>
            <a:ext cx="5542800" cy="45765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hope.edu/character</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 place to learn about the Character Hub, who’s involved, it’s activities, and funding opportunities</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website is still a work in progress, but we want to build it into a place where there are resources to help you with your work</a:t>
            </a:r>
            <a:endParaRPr>
              <a:latin typeface="Arial"/>
              <a:ea typeface="Arial"/>
              <a:cs typeface="Arial"/>
              <a:sym typeface="Arial"/>
            </a:endParaRPr>
          </a:p>
        </p:txBody>
      </p:sp>
      <p:pic>
        <p:nvPicPr>
          <p:cNvPr id="176" name="Google Shape;176;p13" title="adobe-express-qr-code (1).png"/>
          <p:cNvPicPr preferRelativeResize="0"/>
          <p:nvPr/>
        </p:nvPicPr>
        <p:blipFill>
          <a:blip r:embed="rId3">
            <a:alphaModFix/>
          </a:blip>
          <a:stretch>
            <a:fillRect/>
          </a:stretch>
        </p:blipFill>
        <p:spPr>
          <a:xfrm>
            <a:off x="6732425" y="1414200"/>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cad6ea8ec9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Assessment</a:t>
            </a:r>
            <a:endParaRPr/>
          </a:p>
        </p:txBody>
      </p:sp>
      <p:sp>
        <p:nvSpPr>
          <p:cNvPr id="182" name="Google Shape;182;g3cad6ea8ec9_0_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Once a semester indirect assessment of student virtues, especially gratitude and generosity (proctored through the Frost Center; students are incentivized)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solidFill>
                  <a:srgbClr val="0432FF"/>
                </a:solidFill>
                <a:latin typeface="Arial"/>
                <a:ea typeface="Arial"/>
                <a:cs typeface="Arial"/>
                <a:sym typeface="Arial"/>
              </a:rPr>
              <a:t>Virtue instrument (18 virtues)</a:t>
            </a:r>
            <a:r>
              <a:rPr lang="en-US">
                <a:latin typeface="Arial"/>
                <a:ea typeface="Arial"/>
                <a:cs typeface="Arial"/>
                <a:sym typeface="Arial"/>
              </a:rPr>
              <a:t>: justice, self-control, forgiveness, compassion, temperance, courage, patience, humility, honesty, prudence, love, forbearance, gratitude, generosity, perseverance, open-mindedness, gentleness, fidelity</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Spring 2025: 624 respondents; Fall 2025: 665 respondents</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cad6ea8ec9_0_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Assessment Results: Virtue</a:t>
            </a:r>
            <a:endParaRPr b="1">
              <a:latin typeface="Arial Rounded"/>
              <a:ea typeface="Arial Rounded"/>
              <a:cs typeface="Arial Rounded"/>
              <a:sym typeface="Arial Rounded"/>
            </a:endParaRPr>
          </a:p>
        </p:txBody>
      </p:sp>
      <p:sp>
        <p:nvSpPr>
          <p:cNvPr id="189" name="Google Shape;189;g3cad6ea8ec9_0_4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Generally, Spring 2025 and Fall 2025 respondents rated themselves similar across the virtues</a:t>
            </a:r>
            <a:endParaRPr b="1"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We see a marginally significant difference between self-control scores in Spring 2025 and Fall 2025 such that self-control scores are marginally higher in the spring. </a:t>
            </a:r>
            <a:endParaRPr b="1"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There is a marginally significant difference between generosity scores in Spring 2025 and Fall 2025 such that generosity scores are marginally higher in the fall. </a:t>
            </a:r>
            <a:endParaRPr b="1"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All other comparisons between virtue scores were non-significant</a:t>
            </a:r>
            <a:endParaRPr b="1"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For both S25 and F25, respondents tend to use the response options “5 – Somewhat True” , “6 – Mostly True”, and “7-Absolutely True” most often across virtues</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US" sz="1800">
                <a:latin typeface="Arial"/>
                <a:ea typeface="Arial"/>
                <a:cs typeface="Arial"/>
                <a:sym typeface="Arial"/>
              </a:rPr>
              <a:t>In the future, it would be valuable to look at these trends within subgroups (age, year, exposure to Character Forward initiatives, First Generation status, etc.)</a:t>
            </a:r>
            <a:endParaRPr sz="1700">
              <a:latin typeface="Arial"/>
              <a:ea typeface="Arial"/>
              <a:cs typeface="Arial"/>
              <a:sym typeface="Arial"/>
            </a:endParaRPr>
          </a:p>
          <a:p>
            <a:pPr indent="0" lvl="0" marL="0" rtl="0" algn="l">
              <a:lnSpc>
                <a:spcPct val="115000"/>
              </a:lnSpc>
              <a:spcBef>
                <a:spcPts val="1000"/>
              </a:spcBef>
              <a:spcAft>
                <a:spcPts val="1000"/>
              </a:spcAft>
              <a:buClr>
                <a:schemeClr val="dk1"/>
              </a:buClr>
              <a:buSzPts val="1100"/>
              <a:buFont typeface="Arial"/>
              <a:buNone/>
            </a:pPr>
            <a:r>
              <a:rPr lang="en-US" sz="1700">
                <a:latin typeface="Arial"/>
                <a:ea typeface="Arial"/>
                <a:cs typeface="Arial"/>
                <a:sym typeface="Arial"/>
              </a:rPr>
              <a:t>Prompt: “Please read through the following list of behaviors and indicate the degree to which you feel that you exemplify and demonstrate these characteristics. Please use the following scale.” Each characteristic has a colon and then a short description.</a:t>
            </a:r>
            <a:endParaRPr b="1" sz="18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cad6ea8ec9_0_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Assessment Results: Gratitude and Generosity</a:t>
            </a:r>
            <a:endParaRPr b="1">
              <a:latin typeface="Arial Rounded"/>
              <a:ea typeface="Arial Rounded"/>
              <a:cs typeface="Arial Rounded"/>
              <a:sym typeface="Arial Rounded"/>
            </a:endParaRPr>
          </a:p>
        </p:txBody>
      </p:sp>
      <p:sp>
        <p:nvSpPr>
          <p:cNvPr id="196" name="Google Shape;196;g3cad6ea8ec9_0_58"/>
          <p:cNvSpPr txBox="1"/>
          <p:nvPr>
            <p:ph idx="1" type="body"/>
          </p:nvPr>
        </p:nvSpPr>
        <p:spPr>
          <a:xfrm>
            <a:off x="838200" y="1825625"/>
            <a:ext cx="10515600" cy="47655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100">
                <a:solidFill>
                  <a:srgbClr val="0432FF"/>
                </a:solidFill>
                <a:latin typeface="Verlag Book"/>
                <a:ea typeface="Verlag Book"/>
                <a:cs typeface="Verlag Book"/>
                <a:sym typeface="Verlag Book"/>
              </a:rPr>
              <a:t>Gratitude (6 question instrument)</a:t>
            </a:r>
            <a:endParaRPr b="1" sz="2100">
              <a:solidFill>
                <a:srgbClr val="0432FF"/>
              </a:solidFill>
              <a:latin typeface="Verlag Book"/>
              <a:ea typeface="Verlag Book"/>
              <a:cs typeface="Verlag Book"/>
              <a:sym typeface="Verlag Book"/>
            </a:endParaRPr>
          </a:p>
          <a:p>
            <a:pPr indent="-349250" lvl="0" marL="457200" rtl="0" algn="l">
              <a:lnSpc>
                <a:spcPct val="115000"/>
              </a:lnSpc>
              <a:spcBef>
                <a:spcPts val="1000"/>
              </a:spcBef>
              <a:spcAft>
                <a:spcPts val="0"/>
              </a:spcAft>
              <a:buSzPts val="1900"/>
              <a:buFont typeface="Verlag Book"/>
              <a:buChar char="●"/>
            </a:pPr>
            <a:r>
              <a:rPr lang="en-US" sz="1900">
                <a:latin typeface="Verlag Book"/>
                <a:ea typeface="Verlag Book"/>
                <a:cs typeface="Verlag Book"/>
                <a:sym typeface="Verlag Book"/>
              </a:rPr>
              <a:t>No significant differences across gratitude scores between Spring and Fall 2025.</a:t>
            </a:r>
            <a:endParaRPr sz="2000">
              <a:latin typeface="Verlag Book"/>
              <a:ea typeface="Verlag Book"/>
              <a:cs typeface="Verlag Book"/>
              <a:sym typeface="Verlag Book"/>
            </a:endParaRPr>
          </a:p>
          <a:p>
            <a:pPr indent="0" lvl="0" marL="0" rtl="0" algn="l">
              <a:lnSpc>
                <a:spcPct val="115000"/>
              </a:lnSpc>
              <a:spcBef>
                <a:spcPts val="1000"/>
              </a:spcBef>
              <a:spcAft>
                <a:spcPts val="0"/>
              </a:spcAft>
              <a:buNone/>
            </a:pPr>
            <a:r>
              <a:rPr b="1" lang="en-US" sz="2100">
                <a:solidFill>
                  <a:srgbClr val="0432FF"/>
                </a:solidFill>
                <a:latin typeface="Verlag Book"/>
                <a:ea typeface="Verlag Book"/>
                <a:cs typeface="Verlag Book"/>
                <a:sym typeface="Verlag Book"/>
              </a:rPr>
              <a:t>Generosity (10 question instrument)</a:t>
            </a:r>
            <a:endParaRPr b="1" sz="2100">
              <a:solidFill>
                <a:srgbClr val="0432FF"/>
              </a:solidFill>
              <a:latin typeface="Verlag Book"/>
              <a:ea typeface="Verlag Book"/>
              <a:cs typeface="Verlag Book"/>
              <a:sym typeface="Verlag Book"/>
            </a:endParaRPr>
          </a:p>
          <a:p>
            <a:pPr indent="-349250" lvl="0" marL="457200" rtl="0" algn="l">
              <a:lnSpc>
                <a:spcPct val="115000"/>
              </a:lnSpc>
              <a:spcBef>
                <a:spcPts val="1000"/>
              </a:spcBef>
              <a:spcAft>
                <a:spcPts val="0"/>
              </a:spcAft>
              <a:buSzPts val="1900"/>
              <a:buFont typeface="Verlag Book"/>
              <a:buChar char="●"/>
            </a:pPr>
            <a:r>
              <a:rPr lang="en-US" sz="1900">
                <a:latin typeface="Verlag Book"/>
                <a:ea typeface="Verlag Book"/>
                <a:cs typeface="Verlag Book"/>
                <a:sym typeface="Verlag Book"/>
              </a:rPr>
              <a:t>Fall 2025 respondents rated themselves significantly higher on the item “When it comes to my personal relationships with others, I am a very generous person” compared to Spring 2025 respondents</a:t>
            </a:r>
            <a:endParaRPr sz="1900">
              <a:latin typeface="Verlag Book"/>
              <a:ea typeface="Verlag Book"/>
              <a:cs typeface="Verlag Book"/>
              <a:sym typeface="Verlag Book"/>
            </a:endParaRPr>
          </a:p>
          <a:p>
            <a:pPr indent="-349250" lvl="0" marL="457200" rtl="0" algn="l">
              <a:lnSpc>
                <a:spcPct val="115000"/>
              </a:lnSpc>
              <a:spcBef>
                <a:spcPts val="0"/>
              </a:spcBef>
              <a:spcAft>
                <a:spcPts val="0"/>
              </a:spcAft>
              <a:buSzPts val="1900"/>
              <a:buFont typeface="Verlag Book"/>
              <a:buChar char="●"/>
            </a:pPr>
            <a:r>
              <a:rPr lang="en-US" sz="1900">
                <a:latin typeface="Verlag Book"/>
                <a:ea typeface="Verlag Book"/>
                <a:cs typeface="Verlag Book"/>
                <a:sym typeface="Verlag Book"/>
              </a:rPr>
              <a:t>Fall 2025 respondents indicated significantly more agreement with the statement “My decisions are often based on concern for the welfare of others” compared to Spring 2025 respondents</a:t>
            </a:r>
            <a:endParaRPr sz="1900">
              <a:latin typeface="Verlag Book"/>
              <a:ea typeface="Verlag Book"/>
              <a:cs typeface="Verlag Book"/>
              <a:sym typeface="Verlag Book"/>
            </a:endParaRPr>
          </a:p>
          <a:p>
            <a:pPr indent="-349250" lvl="0" marL="457200" rtl="0" algn="l">
              <a:lnSpc>
                <a:spcPct val="115000"/>
              </a:lnSpc>
              <a:spcBef>
                <a:spcPts val="0"/>
              </a:spcBef>
              <a:spcAft>
                <a:spcPts val="1000"/>
              </a:spcAft>
              <a:buSzPts val="1900"/>
              <a:buFont typeface="Verlag Book"/>
              <a:buChar char="●"/>
            </a:pPr>
            <a:r>
              <a:rPr lang="en-US" sz="1900">
                <a:latin typeface="Verlag Book"/>
                <a:ea typeface="Verlag Book"/>
                <a:cs typeface="Verlag Book"/>
                <a:sym typeface="Verlag Book"/>
              </a:rPr>
              <a:t>There was a marginal difference in how students in the Spring 2025 and Fall 2025 responded to the statement “It makes me very happy to give to other people in ways that meet their needs” such that Fall respondents scored themselves marginally higher on this item.</a:t>
            </a:r>
            <a:endParaRPr sz="1900">
              <a:latin typeface="Verlag Book"/>
              <a:ea typeface="Verlag Book"/>
              <a:cs typeface="Verlag Book"/>
              <a:sym typeface="Verlag Boo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cad6ea8ec9_0_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Character Ambassadors</a:t>
            </a:r>
            <a:endParaRPr/>
          </a:p>
        </p:txBody>
      </p:sp>
      <p:sp>
        <p:nvSpPr>
          <p:cNvPr id="202" name="Google Shape;202;g3cad6ea8ec9_0_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solidFill>
                  <a:srgbClr val="0432FF"/>
                </a:solidFill>
                <a:latin typeface="Arial"/>
                <a:ea typeface="Arial"/>
                <a:cs typeface="Arial"/>
                <a:sym typeface="Arial"/>
              </a:rPr>
              <a:t>A group of eager students looking forward to promoting character on campus by:</a:t>
            </a:r>
            <a:endParaRPr>
              <a:solidFill>
                <a:srgbClr val="0432FF"/>
              </a:solidFil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b="1" lang="en-US">
                <a:latin typeface="Arial"/>
                <a:ea typeface="Arial"/>
                <a:cs typeface="Arial"/>
                <a:sym typeface="Arial"/>
              </a:rPr>
              <a:t>Telling stories of the good</a:t>
            </a:r>
            <a:r>
              <a:rPr lang="en-US">
                <a:latin typeface="Arial"/>
                <a:ea typeface="Arial"/>
                <a:cs typeface="Arial"/>
                <a:sym typeface="Arial"/>
              </a:rPr>
              <a:t> using social media and designed presentations (FYS, Orientation, Anchor Days, etc.)</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b="1" lang="en-US">
                <a:latin typeface="Arial"/>
                <a:ea typeface="Arial"/>
                <a:cs typeface="Arial"/>
                <a:sym typeface="Arial"/>
              </a:rPr>
              <a:t>Hosting events and programming</a:t>
            </a:r>
            <a:r>
              <a:rPr lang="en-US">
                <a:latin typeface="Arial"/>
                <a:ea typeface="Arial"/>
                <a:cs typeface="Arial"/>
                <a:sym typeface="Arial"/>
              </a:rPr>
              <a:t> to promote good character on campus (stay tuned for more, coming in April!)</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cad6ea8ec9_0_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The Future</a:t>
            </a:r>
            <a:endParaRPr/>
          </a:p>
        </p:txBody>
      </p:sp>
      <p:sp>
        <p:nvSpPr>
          <p:cNvPr id="208" name="Google Shape;208;g3cad6ea8ec9_0_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We’re ecstatic that Hope’s Strategic Plan is built around character in community, but questions about organizational location remain</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 the meantime, we’re thrilled with our ongoing partnerships:</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lang="en-US">
                <a:latin typeface="Arial"/>
                <a:ea typeface="Arial"/>
                <a:cs typeface="Arial"/>
                <a:sym typeface="Arial"/>
              </a:rPr>
              <a:t>Center for Teaching and Learning</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lang="en-US">
                <a:latin typeface="Arial"/>
                <a:ea typeface="Arial"/>
                <a:cs typeface="Arial"/>
                <a:sym typeface="Arial"/>
              </a:rPr>
              <a:t>Nyenhuis program/Provost’s Office</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lang="en-US">
                <a:latin typeface="Arial"/>
                <a:ea typeface="Arial"/>
                <a:cs typeface="Arial"/>
                <a:sym typeface="Arial"/>
              </a:rPr>
              <a:t>Hope Forward</a:t>
            </a:r>
            <a:endParaRPr>
              <a:latin typeface="Arial"/>
              <a:ea typeface="Arial"/>
              <a:cs typeface="Arial"/>
              <a:sym typeface="Arial"/>
            </a:endParaRPr>
          </a:p>
          <a:p>
            <a:pPr indent="-228600" lvl="1" marL="685800" rtl="0" algn="l">
              <a:lnSpc>
                <a:spcPct val="90000"/>
              </a:lnSpc>
              <a:spcBef>
                <a:spcPts val="1000"/>
              </a:spcBef>
              <a:spcAft>
                <a:spcPts val="0"/>
              </a:spcAft>
              <a:buSzPts val="1800"/>
              <a:buFont typeface="Arial"/>
              <a:buChar char="•"/>
            </a:pPr>
            <a:r>
              <a:rPr lang="en-US">
                <a:latin typeface="Arial"/>
                <a:ea typeface="Arial"/>
                <a:cs typeface="Arial"/>
                <a:sym typeface="Arial"/>
              </a:rPr>
              <a:t>You???</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ICYMI: </a:t>
            </a:r>
            <a:r>
              <a:rPr b="1" lang="en-US" sz="4400">
                <a:latin typeface="Arial Rounded"/>
                <a:ea typeface="Arial Rounded"/>
                <a:cs typeface="Arial Rounded"/>
                <a:sym typeface="Arial Rounded"/>
              </a:rPr>
              <a:t>What is th</a:t>
            </a:r>
            <a:r>
              <a:rPr b="1" lang="en-US">
                <a:latin typeface="Arial Rounded"/>
                <a:ea typeface="Arial Rounded"/>
                <a:cs typeface="Arial Rounded"/>
                <a:sym typeface="Arial Rounded"/>
              </a:rPr>
              <a:t>is g</a:t>
            </a:r>
            <a:r>
              <a:rPr b="1" lang="en-US" sz="4400">
                <a:latin typeface="Arial Rounded"/>
                <a:ea typeface="Arial Rounded"/>
                <a:cs typeface="Arial Rounded"/>
                <a:sym typeface="Arial Rounded"/>
              </a:rPr>
              <a:t>rant?</a:t>
            </a:r>
            <a:endParaRPr/>
          </a:p>
        </p:txBody>
      </p:sp>
      <p:sp>
        <p:nvSpPr>
          <p:cNvPr id="96" name="Google Shape;9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Hope received a </a:t>
            </a:r>
            <a:r>
              <a:rPr b="1" lang="en-US">
                <a:solidFill>
                  <a:srgbClr val="0432FF"/>
                </a:solidFill>
                <a:latin typeface="Arial"/>
                <a:ea typeface="Arial"/>
                <a:cs typeface="Arial"/>
                <a:sym typeface="Arial"/>
              </a:rPr>
              <a:t>3-year, $700,000 Institutional Impact Award </a:t>
            </a:r>
            <a:r>
              <a:rPr lang="en-US">
                <a:latin typeface="Arial"/>
                <a:ea typeface="Arial"/>
                <a:cs typeface="Arial"/>
                <a:sym typeface="Arial"/>
              </a:rPr>
              <a:t>from </a:t>
            </a:r>
            <a:r>
              <a:rPr b="1" lang="en-US">
                <a:latin typeface="Arial"/>
                <a:ea typeface="Arial"/>
                <a:cs typeface="Arial"/>
                <a:sym typeface="Arial"/>
              </a:rPr>
              <a:t>Wake Forest’s Educating Character Initiative</a:t>
            </a:r>
            <a:r>
              <a:rPr lang="en-US">
                <a:latin typeface="Arial"/>
                <a:ea typeface="Arial"/>
                <a:cs typeface="Arial"/>
                <a:sym typeface="Arial"/>
              </a:rPr>
              <a:t>, funded by a </a:t>
            </a:r>
            <a:r>
              <a:rPr b="1" lang="en-US">
                <a:latin typeface="Arial"/>
                <a:ea typeface="Arial"/>
                <a:cs typeface="Arial"/>
                <a:sym typeface="Arial"/>
              </a:rPr>
              <a:t>Lilly Foundation</a:t>
            </a:r>
            <a:r>
              <a:rPr lang="en-US">
                <a:latin typeface="Arial"/>
                <a:ea typeface="Arial"/>
                <a:cs typeface="Arial"/>
                <a:sym typeface="Arial"/>
              </a:rPr>
              <a:t> grant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We are one of 24 projects (at 29 institutions) that received an award ($15.6M disbursed) in 2024</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project runs from Fall 2024 – Summer 2027</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sz="4400">
                <a:latin typeface="Arial Rounded"/>
                <a:ea typeface="Arial Rounded"/>
                <a:cs typeface="Arial Rounded"/>
                <a:sym typeface="Arial Rounded"/>
              </a:rPr>
              <a:t>Let’s discuss! </a:t>
            </a:r>
            <a:endParaRPr/>
          </a:p>
        </p:txBody>
      </p:sp>
      <p:pic>
        <p:nvPicPr>
          <p:cNvPr id="214" name="Google Shape;214;p14" title="Hope_Orange_Character-Hub_horiz.png"/>
          <p:cNvPicPr preferRelativeResize="0"/>
          <p:nvPr/>
        </p:nvPicPr>
        <p:blipFill>
          <a:blip r:embed="rId3">
            <a:alphaModFix/>
          </a:blip>
          <a:stretch>
            <a:fillRect/>
          </a:stretch>
        </p:blipFill>
        <p:spPr>
          <a:xfrm>
            <a:off x="1562100" y="2620913"/>
            <a:ext cx="9067800" cy="277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sz="4400">
                <a:latin typeface="Arial Rounded"/>
                <a:ea typeface="Arial Rounded"/>
                <a:cs typeface="Arial Rounded"/>
                <a:sym typeface="Arial Rounded"/>
              </a:rPr>
              <a:t>What is th</a:t>
            </a:r>
            <a:r>
              <a:rPr b="1" lang="en-US">
                <a:latin typeface="Arial Rounded"/>
                <a:ea typeface="Arial Rounded"/>
                <a:cs typeface="Arial Rounded"/>
                <a:sym typeface="Arial Rounded"/>
              </a:rPr>
              <a:t>is g</a:t>
            </a:r>
            <a:r>
              <a:rPr b="1" lang="en-US" sz="4400">
                <a:latin typeface="Arial Rounded"/>
                <a:ea typeface="Arial Rounded"/>
                <a:cs typeface="Arial Rounded"/>
                <a:sym typeface="Arial Rounded"/>
              </a:rPr>
              <a:t>rant?</a:t>
            </a:r>
            <a:endParaRPr/>
          </a:p>
        </p:txBody>
      </p:sp>
      <p:sp>
        <p:nvSpPr>
          <p:cNvPr id="102" name="Google Shape;10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01612" lvl="0" marL="228600" rtl="0" algn="l">
              <a:lnSpc>
                <a:spcPct val="90000"/>
              </a:lnSpc>
              <a:spcBef>
                <a:spcPts val="0"/>
              </a:spcBef>
              <a:spcAft>
                <a:spcPts val="0"/>
              </a:spcAft>
              <a:buClr>
                <a:schemeClr val="dk1"/>
              </a:buClr>
              <a:buSzPct val="100000"/>
              <a:buChar char="•"/>
            </a:pPr>
            <a:r>
              <a:rPr lang="en-US" sz="3800">
                <a:latin typeface="Arial"/>
                <a:ea typeface="Arial"/>
                <a:cs typeface="Arial"/>
                <a:sym typeface="Arial"/>
              </a:rPr>
              <a:t>The focus of the grant is </a:t>
            </a:r>
            <a:r>
              <a:rPr b="1" lang="en-US" sz="3800">
                <a:latin typeface="Arial"/>
                <a:ea typeface="Arial"/>
                <a:cs typeface="Arial"/>
                <a:sym typeface="Arial"/>
              </a:rPr>
              <a:t>character and virtue development, with a specific focus on generosity and gratitude</a:t>
            </a:r>
            <a:endParaRPr sz="3800">
              <a:latin typeface="Arial"/>
              <a:ea typeface="Arial"/>
              <a:cs typeface="Arial"/>
              <a:sym typeface="Arial"/>
            </a:endParaRPr>
          </a:p>
          <a:p>
            <a:pPr indent="-50800" lvl="0" marL="228600" rtl="0" algn="l">
              <a:lnSpc>
                <a:spcPct val="90000"/>
              </a:lnSpc>
              <a:spcBef>
                <a:spcPts val="1000"/>
              </a:spcBef>
              <a:spcAft>
                <a:spcPts val="0"/>
              </a:spcAft>
              <a:buClr>
                <a:schemeClr val="dk1"/>
              </a:buClr>
              <a:buSzPct val="73684"/>
              <a:buNone/>
            </a:pPr>
            <a:r>
              <a:t/>
            </a:r>
            <a:endParaRPr sz="3800">
              <a:latin typeface="Arial"/>
              <a:ea typeface="Arial"/>
              <a:cs typeface="Arial"/>
              <a:sym typeface="Arial"/>
            </a:endParaRPr>
          </a:p>
          <a:p>
            <a:pPr indent="-201612" lvl="0" marL="228600" rtl="0" algn="l">
              <a:lnSpc>
                <a:spcPct val="90000"/>
              </a:lnSpc>
              <a:spcBef>
                <a:spcPts val="1000"/>
              </a:spcBef>
              <a:spcAft>
                <a:spcPts val="0"/>
              </a:spcAft>
              <a:buClr>
                <a:schemeClr val="dk1"/>
              </a:buClr>
              <a:buSzPct val="100000"/>
              <a:buChar char="•"/>
            </a:pPr>
            <a:r>
              <a:rPr lang="en-US" sz="3800">
                <a:latin typeface="Arial"/>
                <a:ea typeface="Arial"/>
                <a:cs typeface="Arial"/>
                <a:sym typeface="Arial"/>
              </a:rPr>
              <a:t>Hope has a history of prioritizing character development</a:t>
            </a:r>
            <a:endParaRPr sz="3800">
              <a:latin typeface="Arial"/>
              <a:ea typeface="Arial"/>
              <a:cs typeface="Arial"/>
              <a:sym typeface="Arial"/>
            </a:endParaRPr>
          </a:p>
          <a:p>
            <a:pPr indent="-76200" lvl="1" marL="685800" rtl="0" algn="l">
              <a:lnSpc>
                <a:spcPct val="90000"/>
              </a:lnSpc>
              <a:spcBef>
                <a:spcPts val="500"/>
              </a:spcBef>
              <a:spcAft>
                <a:spcPts val="0"/>
              </a:spcAft>
              <a:buClr>
                <a:schemeClr val="dk1"/>
              </a:buClr>
              <a:buSzPct val="63157"/>
              <a:buNone/>
            </a:pPr>
            <a:r>
              <a:t/>
            </a:r>
            <a:endParaRPr sz="3800">
              <a:latin typeface="Arial"/>
              <a:ea typeface="Arial"/>
              <a:cs typeface="Arial"/>
              <a:sym typeface="Arial"/>
            </a:endParaRPr>
          </a:p>
          <a:p>
            <a:pPr indent="-227012" lvl="1" marL="685800" rtl="0" algn="l">
              <a:lnSpc>
                <a:spcPct val="90000"/>
              </a:lnSpc>
              <a:spcBef>
                <a:spcPts val="500"/>
              </a:spcBef>
              <a:spcAft>
                <a:spcPts val="0"/>
              </a:spcAft>
              <a:buClr>
                <a:schemeClr val="dk1"/>
              </a:buClr>
              <a:buSzPct val="100000"/>
              <a:buChar char="•"/>
            </a:pPr>
            <a:r>
              <a:rPr lang="en-US" sz="3800">
                <a:solidFill>
                  <a:srgbClr val="0432FF"/>
                </a:solidFill>
                <a:latin typeface="Arial"/>
                <a:ea typeface="Arial"/>
                <a:cs typeface="Arial"/>
                <a:sym typeface="Arial"/>
              </a:rPr>
              <a:t>Virtues of Public Discourse</a:t>
            </a:r>
            <a:r>
              <a:rPr lang="en-US" sz="3800">
                <a:latin typeface="Arial"/>
                <a:ea typeface="Arial"/>
                <a:cs typeface="Arial"/>
                <a:sym typeface="Arial"/>
              </a:rPr>
              <a:t> frame our intellectual communal life</a:t>
            </a:r>
            <a:endParaRPr sz="3800">
              <a:latin typeface="Arial"/>
              <a:ea typeface="Arial"/>
              <a:cs typeface="Arial"/>
              <a:sym typeface="Arial"/>
            </a:endParaRPr>
          </a:p>
          <a:p>
            <a:pPr indent="0" lvl="0" marL="0" rtl="0" algn="l">
              <a:lnSpc>
                <a:spcPct val="90000"/>
              </a:lnSpc>
              <a:spcBef>
                <a:spcPts val="500"/>
              </a:spcBef>
              <a:spcAft>
                <a:spcPts val="0"/>
              </a:spcAft>
              <a:buNone/>
            </a:pPr>
            <a:r>
              <a:t/>
            </a:r>
            <a:endParaRPr sz="3800">
              <a:latin typeface="Arial"/>
              <a:ea typeface="Arial"/>
              <a:cs typeface="Arial"/>
              <a:sym typeface="Arial"/>
            </a:endParaRPr>
          </a:p>
          <a:p>
            <a:pPr indent="-265112" lvl="1" marL="685800" rtl="0" algn="l">
              <a:spcBef>
                <a:spcPts val="500"/>
              </a:spcBef>
              <a:spcAft>
                <a:spcPts val="0"/>
              </a:spcAft>
              <a:buSzPct val="100000"/>
              <a:buChar char="•"/>
            </a:pPr>
            <a:r>
              <a:rPr lang="en-US" sz="3800">
                <a:solidFill>
                  <a:srgbClr val="0432FF"/>
                </a:solidFill>
                <a:latin typeface="Arial"/>
                <a:ea typeface="Arial"/>
                <a:cs typeface="Arial"/>
                <a:sym typeface="Arial"/>
              </a:rPr>
              <a:t>Christian Aspirations</a:t>
            </a:r>
            <a:r>
              <a:rPr lang="en-US" sz="3800">
                <a:latin typeface="Arial"/>
                <a:ea typeface="Arial"/>
                <a:cs typeface="Arial"/>
                <a:sym typeface="Arial"/>
              </a:rPr>
              <a:t> frame our Christian communal life</a:t>
            </a:r>
            <a:endParaRPr sz="3800">
              <a:latin typeface="Arial"/>
              <a:ea typeface="Arial"/>
              <a:cs typeface="Arial"/>
              <a:sym typeface="Arial"/>
            </a:endParaRPr>
          </a:p>
          <a:p>
            <a:pPr indent="-76200" lvl="1" marL="685800" rtl="0" algn="l">
              <a:lnSpc>
                <a:spcPct val="90000"/>
              </a:lnSpc>
              <a:spcBef>
                <a:spcPts val="500"/>
              </a:spcBef>
              <a:spcAft>
                <a:spcPts val="0"/>
              </a:spcAft>
              <a:buClr>
                <a:schemeClr val="dk1"/>
              </a:buClr>
              <a:buSzPct val="63157"/>
              <a:buNone/>
            </a:pPr>
            <a:r>
              <a:t/>
            </a:r>
            <a:endParaRPr sz="3800">
              <a:latin typeface="Arial"/>
              <a:ea typeface="Arial"/>
              <a:cs typeface="Arial"/>
              <a:sym typeface="Arial"/>
            </a:endParaRPr>
          </a:p>
          <a:p>
            <a:pPr indent="-227012" lvl="1" marL="685800" rtl="0" algn="l">
              <a:lnSpc>
                <a:spcPct val="90000"/>
              </a:lnSpc>
              <a:spcBef>
                <a:spcPts val="500"/>
              </a:spcBef>
              <a:spcAft>
                <a:spcPts val="0"/>
              </a:spcAft>
              <a:buClr>
                <a:schemeClr val="dk1"/>
              </a:buClr>
              <a:buSzPct val="100000"/>
              <a:buChar char="•"/>
            </a:pPr>
            <a:r>
              <a:rPr lang="en-US" sz="3800">
                <a:solidFill>
                  <a:srgbClr val="0432FF"/>
                </a:solidFill>
                <a:latin typeface="Arial"/>
                <a:ea typeface="Arial"/>
                <a:cs typeface="Arial"/>
                <a:sym typeface="Arial"/>
              </a:rPr>
              <a:t>Hope Forward</a:t>
            </a:r>
            <a:r>
              <a:rPr lang="en-US" sz="3800">
                <a:latin typeface="Arial"/>
                <a:ea typeface="Arial"/>
                <a:cs typeface="Arial"/>
                <a:sym typeface="Arial"/>
              </a:rPr>
              <a:t> is a particular, focused expression of meaningful character development around generosity and gratitude</a:t>
            </a:r>
            <a:endParaRPr sz="3800">
              <a:latin typeface="Arial"/>
              <a:ea typeface="Arial"/>
              <a:cs typeface="Arial"/>
              <a:sym typeface="Arial"/>
            </a:endParaRPr>
          </a:p>
          <a:p>
            <a:pPr indent="0" lvl="0" marL="0" rtl="0" algn="l">
              <a:lnSpc>
                <a:spcPct val="90000"/>
              </a:lnSpc>
              <a:spcBef>
                <a:spcPts val="500"/>
              </a:spcBef>
              <a:spcAft>
                <a:spcPts val="0"/>
              </a:spcAft>
              <a:buNone/>
            </a:pPr>
            <a:r>
              <a:t/>
            </a:r>
            <a:endParaRPr sz="3245">
              <a:latin typeface="Arial"/>
              <a:ea typeface="Arial"/>
              <a:cs typeface="Arial"/>
              <a:sym typeface="Arial"/>
            </a:endParaRPr>
          </a:p>
          <a:p>
            <a:pPr indent="-76200" lvl="1" marL="685800" rtl="0" algn="l">
              <a:lnSpc>
                <a:spcPct val="90000"/>
              </a:lnSpc>
              <a:spcBef>
                <a:spcPts val="500"/>
              </a:spcBef>
              <a:spcAft>
                <a:spcPts val="0"/>
              </a:spcAft>
              <a:buClr>
                <a:schemeClr val="dk1"/>
              </a:buClr>
              <a:buSzPct val="1000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Who is involved?</a:t>
            </a:r>
            <a:endParaRPr/>
          </a:p>
        </p:txBody>
      </p:sp>
      <p:pic>
        <p:nvPicPr>
          <p:cNvPr id="108" name="Google Shape;108;p7"/>
          <p:cNvPicPr preferRelativeResize="0"/>
          <p:nvPr/>
        </p:nvPicPr>
        <p:blipFill rotWithShape="1">
          <a:blip r:embed="rId3">
            <a:alphaModFix/>
          </a:blip>
          <a:srcRect b="0" l="0" r="0" t="0"/>
          <a:stretch/>
        </p:blipFill>
        <p:spPr>
          <a:xfrm>
            <a:off x="3405904" y="1825625"/>
            <a:ext cx="5380192" cy="45199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Who is involved?</a:t>
            </a:r>
            <a:endParaRPr/>
          </a:p>
        </p:txBody>
      </p:sp>
      <p:pic>
        <p:nvPicPr>
          <p:cNvPr id="114" name="Google Shape;114;p8"/>
          <p:cNvPicPr preferRelativeResize="0"/>
          <p:nvPr>
            <p:ph idx="1" type="body"/>
          </p:nvPr>
        </p:nvPicPr>
        <p:blipFill rotWithShape="1">
          <a:blip r:embed="rId3">
            <a:alphaModFix/>
          </a:blip>
          <a:srcRect b="0" l="0" r="0" t="0"/>
          <a:stretch/>
        </p:blipFill>
        <p:spPr>
          <a:xfrm>
            <a:off x="1465743" y="1471776"/>
            <a:ext cx="4064540" cy="5121202"/>
          </a:xfrm>
          <a:prstGeom prst="rect">
            <a:avLst/>
          </a:prstGeom>
          <a:noFill/>
          <a:ln>
            <a:noFill/>
          </a:ln>
        </p:spPr>
      </p:pic>
      <p:pic>
        <p:nvPicPr>
          <p:cNvPr id="115" name="Google Shape;115;p8"/>
          <p:cNvPicPr preferRelativeResize="0"/>
          <p:nvPr/>
        </p:nvPicPr>
        <p:blipFill rotWithShape="1">
          <a:blip r:embed="rId4">
            <a:alphaModFix/>
          </a:blip>
          <a:srcRect b="0" l="0" r="0" t="0"/>
          <a:stretch/>
        </p:blipFill>
        <p:spPr>
          <a:xfrm>
            <a:off x="6157826" y="1471776"/>
            <a:ext cx="4386816" cy="51212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Rounded"/>
              <a:buNone/>
            </a:pPr>
            <a:r>
              <a:rPr b="1" lang="en-US">
                <a:latin typeface="Arial Rounded"/>
                <a:ea typeface="Arial Rounded"/>
                <a:cs typeface="Arial Rounded"/>
                <a:sym typeface="Arial Rounded"/>
              </a:rPr>
              <a:t>What have we been up to?</a:t>
            </a:r>
            <a:endParaRPr/>
          </a:p>
        </p:txBody>
      </p:sp>
      <p:sp>
        <p:nvSpPr>
          <p:cNvPr id="121" name="Google Shape;121;p9"/>
          <p:cNvSpPr txBox="1"/>
          <p:nvPr>
            <p:ph idx="1" type="body"/>
          </p:nvPr>
        </p:nvSpPr>
        <p:spPr>
          <a:xfrm>
            <a:off x="838200" y="1825625"/>
            <a:ext cx="5068800" cy="4351200"/>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90000"/>
              </a:lnSpc>
              <a:spcBef>
                <a:spcPts val="0"/>
              </a:spcBef>
              <a:spcAft>
                <a:spcPts val="0"/>
              </a:spcAft>
              <a:buNone/>
            </a:pPr>
            <a:r>
              <a:t/>
            </a:r>
            <a:endParaRPr>
              <a:solidFill>
                <a:srgbClr val="0432FF"/>
              </a:solidFill>
              <a:latin typeface="Arial"/>
              <a:ea typeface="Arial"/>
              <a:cs typeface="Arial"/>
              <a:sym typeface="Arial"/>
            </a:endParaRPr>
          </a:p>
          <a:p>
            <a:pPr indent="-228600" lvl="0" marL="228600" rtl="0" algn="l">
              <a:lnSpc>
                <a:spcPct val="90000"/>
              </a:lnSpc>
              <a:spcBef>
                <a:spcPts val="0"/>
              </a:spcBef>
              <a:spcAft>
                <a:spcPts val="0"/>
              </a:spcAft>
              <a:buClr>
                <a:srgbClr val="0432FF"/>
              </a:buClr>
              <a:buSzPts val="2800"/>
              <a:buChar char="•"/>
            </a:pPr>
            <a:r>
              <a:rPr lang="en-US">
                <a:solidFill>
                  <a:srgbClr val="0432FF"/>
                </a:solidFill>
                <a:latin typeface="Arial"/>
                <a:ea typeface="Arial"/>
                <a:cs typeface="Arial"/>
                <a:sym typeface="Arial"/>
              </a:rPr>
              <a:t>Establishing a Character Hub</a:t>
            </a:r>
            <a:endParaRPr>
              <a:latin typeface="Arial"/>
              <a:ea typeface="Arial"/>
              <a:cs typeface="Arial"/>
              <a:sym typeface="Arial"/>
            </a:endParaRPr>
          </a:p>
          <a:p>
            <a:pPr indent="-76200" lvl="1" marL="685800" rtl="0" algn="l">
              <a:lnSpc>
                <a:spcPct val="90000"/>
              </a:lnSpc>
              <a:spcBef>
                <a:spcPts val="500"/>
              </a:spcBef>
              <a:spcAft>
                <a:spcPts val="0"/>
              </a:spcAft>
              <a:buClr>
                <a:schemeClr val="dk1"/>
              </a:buClr>
              <a:buSzPts val="2400"/>
              <a:buNone/>
            </a:pPr>
            <a:r>
              <a:t/>
            </a:r>
            <a:endParaRPr>
              <a:latin typeface="Arial"/>
              <a:ea typeface="Arial"/>
              <a:cs typeface="Arial"/>
              <a:sym typeface="Arial"/>
            </a:endParaRPr>
          </a:p>
          <a:p>
            <a:pPr indent="-228600" lvl="0" marL="228600" rtl="0" algn="l">
              <a:lnSpc>
                <a:spcPct val="90000"/>
              </a:lnSpc>
              <a:spcBef>
                <a:spcPts val="1000"/>
              </a:spcBef>
              <a:spcAft>
                <a:spcPts val="0"/>
              </a:spcAft>
              <a:buClr>
                <a:srgbClr val="0432FF"/>
              </a:buClr>
              <a:buSzPts val="2800"/>
              <a:buChar char="•"/>
            </a:pPr>
            <a:r>
              <a:rPr lang="en-US">
                <a:solidFill>
                  <a:srgbClr val="0432FF"/>
                </a:solidFill>
                <a:latin typeface="Arial"/>
                <a:ea typeface="Arial"/>
                <a:cs typeface="Arial"/>
                <a:sym typeface="Arial"/>
              </a:rPr>
              <a:t>R</a:t>
            </a:r>
            <a:r>
              <a:rPr lang="en-US">
                <a:solidFill>
                  <a:srgbClr val="0432FF"/>
                </a:solidFill>
                <a:latin typeface="Arial"/>
                <a:ea typeface="Arial"/>
                <a:cs typeface="Arial"/>
                <a:sym typeface="Arial"/>
              </a:rPr>
              <a:t>esearch grants</a:t>
            </a:r>
            <a:endParaRPr>
              <a:solidFill>
                <a:srgbClr val="0432FF"/>
              </a:solidFill>
              <a:latin typeface="Arial"/>
              <a:ea typeface="Arial"/>
              <a:cs typeface="Arial"/>
              <a:sym typeface="Arial"/>
            </a:endParaRPr>
          </a:p>
          <a:p>
            <a:pPr indent="0" lvl="0" marL="0" rtl="0" algn="l">
              <a:lnSpc>
                <a:spcPct val="90000"/>
              </a:lnSpc>
              <a:spcBef>
                <a:spcPts val="1000"/>
              </a:spcBef>
              <a:spcAft>
                <a:spcPts val="0"/>
              </a:spcAft>
              <a:buNone/>
            </a:pPr>
            <a:r>
              <a:t/>
            </a:r>
            <a:endParaRPr>
              <a:solidFill>
                <a:srgbClr val="0432FF"/>
              </a:solidFill>
              <a:latin typeface="Arial"/>
              <a:ea typeface="Arial"/>
              <a:cs typeface="Arial"/>
              <a:sym typeface="Arial"/>
            </a:endParaRPr>
          </a:p>
          <a:p>
            <a:pPr indent="-292100" lvl="0" marL="228600" rtl="0" algn="l">
              <a:spcBef>
                <a:spcPts val="0"/>
              </a:spcBef>
              <a:spcAft>
                <a:spcPts val="0"/>
              </a:spcAft>
              <a:buClr>
                <a:srgbClr val="0432FF"/>
              </a:buClr>
              <a:buSzPts val="2800"/>
              <a:buChar char="•"/>
            </a:pPr>
            <a:r>
              <a:rPr lang="en-US">
                <a:solidFill>
                  <a:srgbClr val="0432FF"/>
                </a:solidFill>
                <a:latin typeface="Arial"/>
                <a:ea typeface="Arial"/>
                <a:cs typeface="Arial"/>
                <a:sym typeface="Arial"/>
              </a:rPr>
              <a:t>Teaching fellowship</a:t>
            </a:r>
            <a:endParaRPr>
              <a:latin typeface="Arial"/>
              <a:ea typeface="Arial"/>
              <a:cs typeface="Arial"/>
              <a:sym typeface="Arial"/>
            </a:endParaRPr>
          </a:p>
          <a:p>
            <a:pPr indent="-76200" lvl="0" marL="685800" rtl="0" algn="l">
              <a:spcBef>
                <a:spcPts val="500"/>
              </a:spcBef>
              <a:spcAft>
                <a:spcPts val="0"/>
              </a:spcAft>
              <a:buNone/>
            </a:pPr>
            <a:r>
              <a:t/>
            </a:r>
            <a:endParaRPr sz="2400">
              <a:latin typeface="Arial"/>
              <a:ea typeface="Arial"/>
              <a:cs typeface="Arial"/>
              <a:sym typeface="Arial"/>
            </a:endParaRPr>
          </a:p>
          <a:p>
            <a:pPr indent="-292100" lvl="0" marL="228600" rtl="0" algn="l">
              <a:spcBef>
                <a:spcPts val="1000"/>
              </a:spcBef>
              <a:spcAft>
                <a:spcPts val="0"/>
              </a:spcAft>
              <a:buClr>
                <a:srgbClr val="0432FF"/>
              </a:buClr>
              <a:buSzPts val="2800"/>
              <a:buChar char="•"/>
            </a:pPr>
            <a:r>
              <a:rPr lang="en-US">
                <a:solidFill>
                  <a:srgbClr val="0432FF"/>
                </a:solidFill>
                <a:latin typeface="Arial"/>
                <a:ea typeface="Arial"/>
                <a:cs typeface="Arial"/>
                <a:sym typeface="Arial"/>
              </a:rPr>
              <a:t>Workshops</a:t>
            </a:r>
            <a:endParaRPr>
              <a:solidFill>
                <a:srgbClr val="0432FF"/>
              </a:solidFill>
              <a:latin typeface="Arial"/>
              <a:ea typeface="Arial"/>
              <a:cs typeface="Arial"/>
              <a:sym typeface="Arial"/>
            </a:endParaRPr>
          </a:p>
          <a:p>
            <a:pPr indent="0" lvl="0" marL="0" rtl="0" algn="l">
              <a:spcBef>
                <a:spcPts val="1000"/>
              </a:spcBef>
              <a:spcAft>
                <a:spcPts val="0"/>
              </a:spcAft>
              <a:buNone/>
            </a:pPr>
            <a:r>
              <a:t/>
            </a:r>
            <a:endParaRPr>
              <a:solidFill>
                <a:srgbClr val="0432FF"/>
              </a:solidFill>
              <a:latin typeface="Arial"/>
              <a:ea typeface="Arial"/>
              <a:cs typeface="Arial"/>
              <a:sym typeface="Arial"/>
            </a:endParaRPr>
          </a:p>
          <a:p>
            <a:pPr indent="0" lvl="0" marL="228600" rtl="0" algn="l">
              <a:spcBef>
                <a:spcPts val="1000"/>
              </a:spcBef>
              <a:spcAft>
                <a:spcPts val="0"/>
              </a:spcAft>
              <a:buNone/>
            </a:pPr>
            <a:r>
              <a:t/>
            </a:r>
            <a:endParaRPr>
              <a:solidFill>
                <a:srgbClr val="0432FF"/>
              </a:solidFill>
              <a:latin typeface="Arial"/>
              <a:ea typeface="Arial"/>
              <a:cs typeface="Arial"/>
              <a:sym typeface="Arial"/>
            </a:endParaRPr>
          </a:p>
        </p:txBody>
      </p:sp>
      <p:sp>
        <p:nvSpPr>
          <p:cNvPr id="122" name="Google Shape;122;p9"/>
          <p:cNvSpPr txBox="1"/>
          <p:nvPr>
            <p:ph idx="2" type="body"/>
          </p:nvPr>
        </p:nvSpPr>
        <p:spPr>
          <a:xfrm>
            <a:off x="6322375" y="1825625"/>
            <a:ext cx="5181600" cy="4351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solidFill>
                <a:srgbClr val="0432FF"/>
              </a:solidFill>
              <a:latin typeface="Arial"/>
              <a:ea typeface="Arial"/>
              <a:cs typeface="Arial"/>
              <a:sym typeface="Arial"/>
            </a:endParaRPr>
          </a:p>
          <a:p>
            <a:pPr indent="-292100" lvl="0" marL="228600" rtl="0" algn="l">
              <a:spcBef>
                <a:spcPts val="0"/>
              </a:spcBef>
              <a:spcAft>
                <a:spcPts val="0"/>
              </a:spcAft>
              <a:buClr>
                <a:srgbClr val="0432FF"/>
              </a:buClr>
              <a:buSzPts val="2800"/>
              <a:buChar char="•"/>
            </a:pPr>
            <a:r>
              <a:rPr lang="en-US">
                <a:solidFill>
                  <a:srgbClr val="0432FF"/>
                </a:solidFill>
                <a:latin typeface="Arial"/>
                <a:ea typeface="Arial"/>
                <a:cs typeface="Arial"/>
                <a:sym typeface="Arial"/>
              </a:rPr>
              <a:t>Reflections Journal</a:t>
            </a:r>
            <a:endParaRPr/>
          </a:p>
          <a:p>
            <a:pPr indent="-76200" lvl="0" marL="685800" rtl="0" algn="l">
              <a:spcBef>
                <a:spcPts val="500"/>
              </a:spcBef>
              <a:spcAft>
                <a:spcPts val="0"/>
              </a:spcAft>
              <a:buClr>
                <a:schemeClr val="dk1"/>
              </a:buClr>
              <a:buSzPts val="1100"/>
              <a:buFont typeface="Arial"/>
              <a:buNone/>
            </a:pPr>
            <a:r>
              <a:t/>
            </a:r>
            <a:endParaRPr sz="2400">
              <a:latin typeface="Arial"/>
              <a:ea typeface="Arial"/>
              <a:cs typeface="Arial"/>
              <a:sym typeface="Arial"/>
            </a:endParaRPr>
          </a:p>
          <a:p>
            <a:pPr indent="-292100" lvl="0" marL="228600" rtl="0" algn="l">
              <a:spcBef>
                <a:spcPts val="1000"/>
              </a:spcBef>
              <a:spcAft>
                <a:spcPts val="0"/>
              </a:spcAft>
              <a:buClr>
                <a:srgbClr val="0432FF"/>
              </a:buClr>
              <a:buSzPts val="2800"/>
              <a:buChar char="•"/>
            </a:pPr>
            <a:r>
              <a:rPr lang="en-US">
                <a:solidFill>
                  <a:srgbClr val="0432FF"/>
                </a:solidFill>
                <a:latin typeface="Arial"/>
                <a:ea typeface="Arial"/>
                <a:cs typeface="Arial"/>
                <a:sym typeface="Arial"/>
              </a:rPr>
              <a:t>Website</a:t>
            </a:r>
            <a:endParaRPr>
              <a:solidFill>
                <a:srgbClr val="0432FF"/>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a:solidFill>
                <a:srgbClr val="0432FF"/>
              </a:solidFill>
              <a:latin typeface="Arial"/>
              <a:ea typeface="Arial"/>
              <a:cs typeface="Arial"/>
              <a:sym typeface="Arial"/>
            </a:endParaRPr>
          </a:p>
          <a:p>
            <a:pPr indent="-292100" lvl="0" marL="228600" rtl="0" algn="l">
              <a:spcBef>
                <a:spcPts val="0"/>
              </a:spcBef>
              <a:spcAft>
                <a:spcPts val="0"/>
              </a:spcAft>
              <a:buClr>
                <a:srgbClr val="0432FF"/>
              </a:buClr>
              <a:buSzPts val="2800"/>
              <a:buChar char="•"/>
            </a:pPr>
            <a:r>
              <a:rPr lang="en-US">
                <a:solidFill>
                  <a:srgbClr val="0432FF"/>
                </a:solidFill>
                <a:latin typeface="Arial"/>
                <a:ea typeface="Arial"/>
                <a:cs typeface="Arial"/>
                <a:sym typeface="Arial"/>
              </a:rPr>
              <a:t>Assessment</a:t>
            </a:r>
            <a:endParaRPr/>
          </a:p>
          <a:p>
            <a:pPr indent="-76200" lvl="0" marL="685800" rtl="0" algn="l">
              <a:spcBef>
                <a:spcPts val="500"/>
              </a:spcBef>
              <a:spcAft>
                <a:spcPts val="0"/>
              </a:spcAft>
              <a:buClr>
                <a:schemeClr val="dk1"/>
              </a:buClr>
              <a:buSzPts val="1100"/>
              <a:buFont typeface="Arial"/>
              <a:buNone/>
            </a:pPr>
            <a:r>
              <a:t/>
            </a:r>
            <a:endParaRPr sz="2400">
              <a:latin typeface="Arial"/>
              <a:ea typeface="Arial"/>
              <a:cs typeface="Arial"/>
              <a:sym typeface="Arial"/>
            </a:endParaRPr>
          </a:p>
          <a:p>
            <a:pPr indent="-292100" lvl="0" marL="228600" rtl="0" algn="l">
              <a:spcBef>
                <a:spcPts val="1000"/>
              </a:spcBef>
              <a:spcAft>
                <a:spcPts val="0"/>
              </a:spcAft>
              <a:buClr>
                <a:srgbClr val="0432FF"/>
              </a:buClr>
              <a:buSzPts val="2800"/>
              <a:buChar char="•"/>
            </a:pPr>
            <a:r>
              <a:rPr lang="en-US">
                <a:solidFill>
                  <a:srgbClr val="0432FF"/>
                </a:solidFill>
                <a:latin typeface="Arial"/>
                <a:ea typeface="Arial"/>
                <a:cs typeface="Arial"/>
                <a:sym typeface="Arial"/>
              </a:rPr>
              <a:t>Character Ambassadors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cad6ea8ec9_0_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What’s our foundation? </a:t>
            </a:r>
            <a:endParaRPr b="1">
              <a:latin typeface="Arial Rounded"/>
              <a:ea typeface="Arial Rounded"/>
              <a:cs typeface="Arial Rounded"/>
              <a:sym typeface="Arial Rounded"/>
            </a:endParaRPr>
          </a:p>
        </p:txBody>
      </p:sp>
      <p:sp>
        <p:nvSpPr>
          <p:cNvPr id="129" name="Google Shape;129;g3cad6ea8ec9_0_3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Clr>
                <a:srgbClr val="0432FF"/>
              </a:buClr>
              <a:buSzPts val="1800"/>
              <a:buAutoNum type="arabicPeriod"/>
            </a:pPr>
            <a:r>
              <a:rPr lang="en-US">
                <a:solidFill>
                  <a:srgbClr val="0432FF"/>
                </a:solidFill>
                <a:latin typeface="Arial"/>
                <a:ea typeface="Arial"/>
                <a:cs typeface="Arial"/>
                <a:sym typeface="Arial"/>
              </a:rPr>
              <a:t>Habituation through practice</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Reflection on personal experience</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Engagement with virtuous exemplars</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Dialogue that increases virtue literacy</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Awareness of situational variables and biases</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Moral reminders</a:t>
            </a:r>
            <a:endParaRPr>
              <a:solidFill>
                <a:srgbClr val="0432FF"/>
              </a:solidFill>
              <a:latin typeface="Arial"/>
              <a:ea typeface="Arial"/>
              <a:cs typeface="Arial"/>
              <a:sym typeface="Arial"/>
            </a:endParaRPr>
          </a:p>
          <a:p>
            <a:pPr indent="-342900" lvl="0" marL="457200" rtl="0" algn="l">
              <a:spcBef>
                <a:spcPts val="0"/>
              </a:spcBef>
              <a:spcAft>
                <a:spcPts val="0"/>
              </a:spcAft>
              <a:buClr>
                <a:srgbClr val="0432FF"/>
              </a:buClr>
              <a:buSzPts val="1800"/>
              <a:buAutoNum type="arabicPeriod"/>
            </a:pPr>
            <a:r>
              <a:rPr lang="en-US">
                <a:solidFill>
                  <a:srgbClr val="0432FF"/>
                </a:solidFill>
                <a:latin typeface="Arial"/>
                <a:ea typeface="Arial"/>
                <a:cs typeface="Arial"/>
                <a:sym typeface="Arial"/>
              </a:rPr>
              <a:t>Friendships of mutual accountability</a:t>
            </a:r>
            <a:endParaRPr>
              <a:solidFill>
                <a:srgbClr val="0432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cad6ea8ec9_0_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Establishing a Character Hub</a:t>
            </a:r>
            <a:endParaRPr b="1">
              <a:latin typeface="Arial Rounded"/>
              <a:ea typeface="Arial Rounded"/>
              <a:cs typeface="Arial Rounded"/>
              <a:sym typeface="Arial Rounded"/>
            </a:endParaRPr>
          </a:p>
        </p:txBody>
      </p:sp>
      <p:pic>
        <p:nvPicPr>
          <p:cNvPr id="136" name="Google Shape;136;g3cad6ea8ec9_0_3"/>
          <p:cNvPicPr preferRelativeResize="0"/>
          <p:nvPr/>
        </p:nvPicPr>
        <p:blipFill>
          <a:blip r:embed="rId3">
            <a:alphaModFix/>
          </a:blip>
          <a:stretch>
            <a:fillRect/>
          </a:stretch>
        </p:blipFill>
        <p:spPr>
          <a:xfrm>
            <a:off x="152400" y="1843225"/>
            <a:ext cx="7289918" cy="4862375"/>
          </a:xfrm>
          <a:prstGeom prst="rect">
            <a:avLst/>
          </a:prstGeom>
          <a:noFill/>
          <a:ln>
            <a:noFill/>
          </a:ln>
        </p:spPr>
      </p:pic>
      <p:pic>
        <p:nvPicPr>
          <p:cNvPr id="137" name="Google Shape;137;g3cad6ea8ec9_0_3"/>
          <p:cNvPicPr preferRelativeResize="0"/>
          <p:nvPr/>
        </p:nvPicPr>
        <p:blipFill>
          <a:blip r:embed="rId4">
            <a:alphaModFix/>
          </a:blip>
          <a:stretch>
            <a:fillRect/>
          </a:stretch>
        </p:blipFill>
        <p:spPr>
          <a:xfrm>
            <a:off x="6908918" y="2325438"/>
            <a:ext cx="4444882" cy="38979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cad6ea8ec9_0_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Rounded"/>
                <a:ea typeface="Arial Rounded"/>
                <a:cs typeface="Arial Rounded"/>
                <a:sym typeface="Arial Rounded"/>
              </a:rPr>
              <a:t>Character Hub Purpose Statement</a:t>
            </a:r>
            <a:endParaRPr b="1">
              <a:latin typeface="Arial Rounded"/>
              <a:ea typeface="Arial Rounded"/>
              <a:cs typeface="Arial Rounded"/>
              <a:sym typeface="Arial Rounded"/>
            </a:endParaRPr>
          </a:p>
        </p:txBody>
      </p:sp>
      <p:sp>
        <p:nvSpPr>
          <p:cNvPr id="144" name="Google Shape;144;g3cad6ea8ec9_0_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US" sz="2400">
                <a:solidFill>
                  <a:srgbClr val="0432FF"/>
                </a:solidFill>
                <a:latin typeface="Arial"/>
                <a:ea typeface="Arial"/>
                <a:cs typeface="Arial"/>
                <a:sym typeface="Arial"/>
              </a:rPr>
              <a:t>“Since its founding, Hope College has recognized character formation as an essential element of its mission because it promotes human flourishing and signifies God’s kingdom at hand. The Character Hub weaves past character initiatives more deeply into the fabric of campus and connects them to current and newly developed efforts in order to create a comprehensive and growing environment distinctly marked by gratitude and generosity.”</a:t>
            </a:r>
            <a:endParaRPr sz="4100">
              <a:solidFill>
                <a:srgbClr val="0432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2023-10-04T11:35:13Z</dcterms:created>
  <dc:creator>Daryl R. Van Tongeren</dc:creator>
</cp:coreProperties>
</file>