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3" r:id="rId3"/>
    <p:sldId id="310" r:id="rId4"/>
    <p:sldId id="308" r:id="rId5"/>
    <p:sldId id="336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20" r:id="rId14"/>
    <p:sldId id="322" r:id="rId15"/>
    <p:sldId id="323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278" r:id="rId28"/>
    <p:sldId id="319" r:id="rId29"/>
    <p:sldId id="264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Ornee" initials="JO" lastIdx="1" clrIdx="0">
    <p:extLst>
      <p:ext uri="{19B8F6BF-5375-455C-9EA6-DF929625EA0E}">
        <p15:presenceInfo xmlns:p15="http://schemas.microsoft.com/office/powerpoint/2012/main" userId="Julie Orne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884" autoAdjust="0"/>
  </p:normalViewPr>
  <p:slideViewPr>
    <p:cSldViewPr snapToGrid="0">
      <p:cViewPr varScale="1">
        <p:scale>
          <a:sx n="76" d="100"/>
          <a:sy n="76" d="100"/>
        </p:scale>
        <p:origin x="2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Low 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Sheet1!$A$2:$C$22</c:f>
              <c:multiLvlStrCache>
                <c:ptCount val="20"/>
                <c:lvl>
                  <c:pt idx="0">
                    <c:v>
SD</c:v>
                  </c:pt>
                  <c:pt idx="1">
                    <c:v>Overall
(8.24)</c:v>
                  </c:pt>
                  <c:pt idx="2">
                    <c:v>Men
(8.71)</c:v>
                  </c:pt>
                  <c:pt idx="3">
                    <c:v>Women
(8.09)</c:v>
                  </c:pt>
                  <c:pt idx="6">
                    <c:v>Overall
(7.61)</c:v>
                  </c:pt>
                  <c:pt idx="7">
                    <c:v>Men
(7.18)</c:v>
                  </c:pt>
                  <c:pt idx="8">
                    <c:v>Women
(7.79)</c:v>
                  </c:pt>
                  <c:pt idx="11">
                    <c:v>Overall
(8.77)</c:v>
                  </c:pt>
                  <c:pt idx="12">
                    <c:v>Men
(9.08)</c:v>
                  </c:pt>
                  <c:pt idx="13">
                    <c:v>Women
(8.53)</c:v>
                  </c:pt>
                  <c:pt idx="16">
                    <c:v>Overall
(8.15)</c:v>
                  </c:pt>
                  <c:pt idx="17">
                    <c:v>Men
(8.27)</c:v>
                  </c:pt>
                  <c:pt idx="18">
                    <c:v>Women
(7.99)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Sheet1!$D$2:$D$22</c:f>
              <c:numCache>
                <c:formatCode>0.0%</c:formatCode>
                <c:ptCount val="20"/>
                <c:pt idx="1">
                  <c:v>0.14799999999999999</c:v>
                </c:pt>
                <c:pt idx="2">
                  <c:v>0.158</c:v>
                </c:pt>
                <c:pt idx="3">
                  <c:v>0.14499999999999999</c:v>
                </c:pt>
                <c:pt idx="6">
                  <c:v>0.31</c:v>
                </c:pt>
                <c:pt idx="7">
                  <c:v>0.26300000000000001</c:v>
                </c:pt>
                <c:pt idx="8">
                  <c:v>0.33899999999999997</c:v>
                </c:pt>
                <c:pt idx="11">
                  <c:v>0.24</c:v>
                </c:pt>
                <c:pt idx="12">
                  <c:v>0.24399999999999999</c:v>
                </c:pt>
                <c:pt idx="13">
                  <c:v>0.23699999999999999</c:v>
                </c:pt>
                <c:pt idx="16">
                  <c:v>0.35399999999999998</c:v>
                </c:pt>
                <c:pt idx="17">
                  <c:v>0.33700000000000002</c:v>
                </c:pt>
                <c:pt idx="18">
                  <c:v>0.36099999999999999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8-4E6C-873B-29DF7B240EE1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Average 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Sheet1!$A$2:$C$22</c:f>
              <c:multiLvlStrCache>
                <c:ptCount val="20"/>
                <c:lvl>
                  <c:pt idx="0">
                    <c:v>
SD</c:v>
                  </c:pt>
                  <c:pt idx="1">
                    <c:v>Overall
(8.24)</c:v>
                  </c:pt>
                  <c:pt idx="2">
                    <c:v>Men
(8.71)</c:v>
                  </c:pt>
                  <c:pt idx="3">
                    <c:v>Women
(8.09)</c:v>
                  </c:pt>
                  <c:pt idx="6">
                    <c:v>Overall
(7.61)</c:v>
                  </c:pt>
                  <c:pt idx="7">
                    <c:v>Men
(7.18)</c:v>
                  </c:pt>
                  <c:pt idx="8">
                    <c:v>Women
(7.79)</c:v>
                  </c:pt>
                  <c:pt idx="11">
                    <c:v>Overall
(8.77)</c:v>
                  </c:pt>
                  <c:pt idx="12">
                    <c:v>Men
(9.08)</c:v>
                  </c:pt>
                  <c:pt idx="13">
                    <c:v>Women
(8.53)</c:v>
                  </c:pt>
                  <c:pt idx="16">
                    <c:v>Overall
(8.15)</c:v>
                  </c:pt>
                  <c:pt idx="17">
                    <c:v>Men
(8.27)</c:v>
                  </c:pt>
                  <c:pt idx="18">
                    <c:v>Women
(7.99)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Sheet1!$E$2:$E$22</c:f>
              <c:numCache>
                <c:formatCode>0.0%</c:formatCode>
                <c:ptCount val="20"/>
                <c:pt idx="1">
                  <c:v>0.44500000000000001</c:v>
                </c:pt>
                <c:pt idx="2">
                  <c:v>0.42100000000000004</c:v>
                </c:pt>
                <c:pt idx="3">
                  <c:v>0.45399999999999996</c:v>
                </c:pt>
                <c:pt idx="6">
                  <c:v>0.501</c:v>
                </c:pt>
                <c:pt idx="7">
                  <c:v>0.497</c:v>
                </c:pt>
                <c:pt idx="8">
                  <c:v>0.50700000000000001</c:v>
                </c:pt>
                <c:pt idx="11">
                  <c:v>0.433</c:v>
                </c:pt>
                <c:pt idx="12">
                  <c:v>0.41499999999999998</c:v>
                </c:pt>
                <c:pt idx="13">
                  <c:v>0.44700000000000001</c:v>
                </c:pt>
                <c:pt idx="16">
                  <c:v>0.45600000000000002</c:v>
                </c:pt>
                <c:pt idx="17">
                  <c:v>0.43700000000000006</c:v>
                </c:pt>
                <c:pt idx="18">
                  <c:v>0.47499999999999998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F8-4E6C-873B-29DF7B240EE1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High 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Sheet1!$A$2:$C$22</c:f>
              <c:multiLvlStrCache>
                <c:ptCount val="20"/>
                <c:lvl>
                  <c:pt idx="0">
                    <c:v>
SD</c:v>
                  </c:pt>
                  <c:pt idx="1">
                    <c:v>Overall
(8.24)</c:v>
                  </c:pt>
                  <c:pt idx="2">
                    <c:v>Men
(8.71)</c:v>
                  </c:pt>
                  <c:pt idx="3">
                    <c:v>Women
(8.09)</c:v>
                  </c:pt>
                  <c:pt idx="6">
                    <c:v>Overall
(7.61)</c:v>
                  </c:pt>
                  <c:pt idx="7">
                    <c:v>Men
(7.18)</c:v>
                  </c:pt>
                  <c:pt idx="8">
                    <c:v>Women
(7.79)</c:v>
                  </c:pt>
                  <c:pt idx="11">
                    <c:v>Overall
(8.77)</c:v>
                  </c:pt>
                  <c:pt idx="12">
                    <c:v>Men
(9.08)</c:v>
                  </c:pt>
                  <c:pt idx="13">
                    <c:v>Women
(8.53)</c:v>
                  </c:pt>
                  <c:pt idx="16">
                    <c:v>Overall
(8.15)</c:v>
                  </c:pt>
                  <c:pt idx="17">
                    <c:v>Men
(8.27)</c:v>
                  </c:pt>
                  <c:pt idx="18">
                    <c:v>Women
(7.99)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Sheet1!$F$2:$F$22</c:f>
              <c:numCache>
                <c:formatCode>0.0%</c:formatCode>
                <c:ptCount val="20"/>
                <c:pt idx="1">
                  <c:v>0.40600000000000003</c:v>
                </c:pt>
                <c:pt idx="2">
                  <c:v>0.42100000000000004</c:v>
                </c:pt>
                <c:pt idx="3">
                  <c:v>0.40100000000000002</c:v>
                </c:pt>
                <c:pt idx="6">
                  <c:v>0.189</c:v>
                </c:pt>
                <c:pt idx="7">
                  <c:v>0.24</c:v>
                </c:pt>
                <c:pt idx="8">
                  <c:v>0.154</c:v>
                </c:pt>
                <c:pt idx="11">
                  <c:v>0.32700000000000001</c:v>
                </c:pt>
                <c:pt idx="12">
                  <c:v>0.34100000000000003</c:v>
                </c:pt>
                <c:pt idx="13">
                  <c:v>0.316</c:v>
                </c:pt>
                <c:pt idx="16">
                  <c:v>0.19</c:v>
                </c:pt>
                <c:pt idx="17">
                  <c:v>0.22600000000000001</c:v>
                </c:pt>
                <c:pt idx="18">
                  <c:v>0.16399999999999998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F8-4E6C-873B-29DF7B240EE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551695704"/>
        <c:axId val="551696688"/>
      </c:barChart>
      <c:catAx>
        <c:axId val="551695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696688"/>
        <c:crosses val="autoZero"/>
        <c:auto val="1"/>
        <c:lblAlgn val="ctr"/>
        <c:lblOffset val="100"/>
        <c:noMultiLvlLbl val="0"/>
      </c:catAx>
      <c:valAx>
        <c:axId val="5516966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6957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'Academic Self-Concept'!$D$1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'Academic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(8.13)</c:v>
                  </c:pt>
                  <c:pt idx="2">
                    <c:v>Men
(8.52)</c:v>
                  </c:pt>
                  <c:pt idx="3">
                    <c:v>Women
(7.95)</c:v>
                  </c:pt>
                  <c:pt idx="6">
                    <c:v>Overall
(8.55)</c:v>
                  </c:pt>
                  <c:pt idx="7">
                    <c:v>Men
(8.16)</c:v>
                  </c:pt>
                  <c:pt idx="8">
                    <c:v>Women
(8.49)</c:v>
                  </c:pt>
                  <c:pt idx="11">
                    <c:v>Overall
(8.21)</c:v>
                  </c:pt>
                  <c:pt idx="12">
                    <c:v>Men
(8.28)</c:v>
                  </c:pt>
                  <c:pt idx="13">
                    <c:v>Women
(8.04)</c:v>
                  </c:pt>
                  <c:pt idx="16">
                    <c:v>Overall
(8.58)</c:v>
                  </c:pt>
                  <c:pt idx="17">
                    <c:v>Men
(8.56)</c:v>
                  </c:pt>
                  <c:pt idx="18">
                    <c:v>Women
(8.46)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'Academic Self-Concept'!$D$2:$D$22</c:f>
              <c:numCache>
                <c:formatCode>0.0%</c:formatCode>
                <c:ptCount val="20"/>
                <c:pt idx="1">
                  <c:v>0.187</c:v>
                </c:pt>
                <c:pt idx="2">
                  <c:v>0.17100000000000001</c:v>
                </c:pt>
                <c:pt idx="3">
                  <c:v>0.193</c:v>
                </c:pt>
                <c:pt idx="6">
                  <c:v>0.24099999999999999</c:v>
                </c:pt>
                <c:pt idx="7">
                  <c:v>0.19800000000000001</c:v>
                </c:pt>
                <c:pt idx="8">
                  <c:v>0.27200000000000002</c:v>
                </c:pt>
                <c:pt idx="11">
                  <c:v>0.27300000000000002</c:v>
                </c:pt>
                <c:pt idx="12">
                  <c:v>0.24399999999999999</c:v>
                </c:pt>
                <c:pt idx="13">
                  <c:v>0.29399999999999998</c:v>
                </c:pt>
                <c:pt idx="16">
                  <c:v>0.30299999999999999</c:v>
                </c:pt>
                <c:pt idx="17">
                  <c:v>0.249</c:v>
                </c:pt>
                <c:pt idx="18">
                  <c:v>0.32200000000000001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39-4408-9792-F5138BA229CF}"/>
            </c:ext>
          </c:extLst>
        </c:ser>
        <c:ser>
          <c:idx val="1"/>
          <c:order val="1"/>
          <c:tx>
            <c:strRef>
              <c:f>'Academic Self-Concept'!$E$1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'Academic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(8.13)</c:v>
                  </c:pt>
                  <c:pt idx="2">
                    <c:v>Men
(8.52)</c:v>
                  </c:pt>
                  <c:pt idx="3">
                    <c:v>Women
(7.95)</c:v>
                  </c:pt>
                  <c:pt idx="6">
                    <c:v>Overall
(8.55)</c:v>
                  </c:pt>
                  <c:pt idx="7">
                    <c:v>Men
(8.16)</c:v>
                  </c:pt>
                  <c:pt idx="8">
                    <c:v>Women
(8.49)</c:v>
                  </c:pt>
                  <c:pt idx="11">
                    <c:v>Overall
(8.21)</c:v>
                  </c:pt>
                  <c:pt idx="12">
                    <c:v>Men
(8.28)</c:v>
                  </c:pt>
                  <c:pt idx="13">
                    <c:v>Women
(8.04)</c:v>
                  </c:pt>
                  <c:pt idx="16">
                    <c:v>Overall
(8.58)</c:v>
                  </c:pt>
                  <c:pt idx="17">
                    <c:v>Men
(8.56)</c:v>
                  </c:pt>
                  <c:pt idx="18">
                    <c:v>Women
(8.46)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'Academic Self-Concept'!$E$2:$E$22</c:f>
              <c:numCache>
                <c:formatCode>0.0%</c:formatCode>
                <c:ptCount val="20"/>
                <c:pt idx="1">
                  <c:v>0.47699999999999998</c:v>
                </c:pt>
                <c:pt idx="2">
                  <c:v>0.42100000000000004</c:v>
                </c:pt>
                <c:pt idx="3">
                  <c:v>0.498</c:v>
                </c:pt>
                <c:pt idx="6">
                  <c:v>0.48499999999999999</c:v>
                </c:pt>
                <c:pt idx="7">
                  <c:v>0.47299999999999998</c:v>
                </c:pt>
                <c:pt idx="8">
                  <c:v>0.49</c:v>
                </c:pt>
                <c:pt idx="11">
                  <c:v>0.49</c:v>
                </c:pt>
                <c:pt idx="12">
                  <c:v>0.47799999999999998</c:v>
                </c:pt>
                <c:pt idx="13">
                  <c:v>0.5</c:v>
                </c:pt>
                <c:pt idx="16">
                  <c:v>0.47199999999999998</c:v>
                </c:pt>
                <c:pt idx="17">
                  <c:v>0.47499999999999998</c:v>
                </c:pt>
                <c:pt idx="18">
                  <c:v>0.47499999999999998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39-4408-9792-F5138BA229CF}"/>
            </c:ext>
          </c:extLst>
        </c:ser>
        <c:ser>
          <c:idx val="2"/>
          <c:order val="2"/>
          <c:tx>
            <c:strRef>
              <c:f>'Academic Self-Concept'!$F$1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'Academic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(8.13)</c:v>
                  </c:pt>
                  <c:pt idx="2">
                    <c:v>Men
(8.52)</c:v>
                  </c:pt>
                  <c:pt idx="3">
                    <c:v>Women
(7.95)</c:v>
                  </c:pt>
                  <c:pt idx="6">
                    <c:v>Overall
(8.55)</c:v>
                  </c:pt>
                  <c:pt idx="7">
                    <c:v>Men
(8.16)</c:v>
                  </c:pt>
                  <c:pt idx="8">
                    <c:v>Women
(8.49)</c:v>
                  </c:pt>
                  <c:pt idx="11">
                    <c:v>Overall
(8.21)</c:v>
                  </c:pt>
                  <c:pt idx="12">
                    <c:v>Men
(8.28)</c:v>
                  </c:pt>
                  <c:pt idx="13">
                    <c:v>Women
(8.04)</c:v>
                  </c:pt>
                  <c:pt idx="16">
                    <c:v>Overall
(8.58)</c:v>
                  </c:pt>
                  <c:pt idx="17">
                    <c:v>Men
(8.56)</c:v>
                  </c:pt>
                  <c:pt idx="18">
                    <c:v>Women
(8.46)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'Academic Self-Concept'!$F$2:$F$22</c:f>
              <c:numCache>
                <c:formatCode>0.0%</c:formatCode>
                <c:ptCount val="20"/>
                <c:pt idx="1">
                  <c:v>0.33600000000000002</c:v>
                </c:pt>
                <c:pt idx="2">
                  <c:v>0.40799999999999997</c:v>
                </c:pt>
                <c:pt idx="3">
                  <c:v>0.309</c:v>
                </c:pt>
                <c:pt idx="6">
                  <c:v>0.27400000000000002</c:v>
                </c:pt>
                <c:pt idx="7">
                  <c:v>0.32900000000000001</c:v>
                </c:pt>
                <c:pt idx="8">
                  <c:v>0.23799999999999999</c:v>
                </c:pt>
                <c:pt idx="11">
                  <c:v>0.23699999999999999</c:v>
                </c:pt>
                <c:pt idx="12">
                  <c:v>0.27800000000000002</c:v>
                </c:pt>
                <c:pt idx="13">
                  <c:v>0.20599999999999999</c:v>
                </c:pt>
                <c:pt idx="16">
                  <c:v>0.22500000000000001</c:v>
                </c:pt>
                <c:pt idx="17">
                  <c:v>0.27600000000000002</c:v>
                </c:pt>
                <c:pt idx="18">
                  <c:v>0.20300000000000001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39-4408-9792-F5138BA22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'Social Self-Concept'!$D$1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(8.46)</c:v>
                  </c:pt>
                  <c:pt idx="2">
                    <c:v>Men
(8.44)</c:v>
                  </c:pt>
                  <c:pt idx="3">
                    <c:v>Women
(8.31)</c:v>
                  </c:pt>
                  <c:pt idx="6">
                    <c:v>Overall
(8.11)</c:v>
                  </c:pt>
                  <c:pt idx="7">
                    <c:v>Men
(8.14)</c:v>
                  </c:pt>
                  <c:pt idx="8">
                    <c:v>Women
(7.99)</c:v>
                  </c:pt>
                  <c:pt idx="11">
                    <c:v>Overall
(9.20)</c:v>
                  </c:pt>
                  <c:pt idx="12">
                    <c:v>Men
(9.34)</c:v>
                  </c:pt>
                  <c:pt idx="13">
                    <c:v>Women
(8.78)</c:v>
                  </c:pt>
                  <c:pt idx="16">
                    <c:v>Overall
(8.34)</c:v>
                  </c:pt>
                  <c:pt idx="17">
                    <c:v>Men
(8.68)</c:v>
                  </c:pt>
                  <c:pt idx="18">
                    <c:v>Women
(8.02)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Self-Concept'!$D$2:$D$22</c:f>
              <c:numCache>
                <c:formatCode>0.0%</c:formatCode>
                <c:ptCount val="20"/>
                <c:pt idx="1">
                  <c:v>0.29299999999999998</c:v>
                </c:pt>
                <c:pt idx="2">
                  <c:v>0.19700000000000001</c:v>
                </c:pt>
                <c:pt idx="3">
                  <c:v>0.32900000000000001</c:v>
                </c:pt>
                <c:pt idx="6">
                  <c:v>0.29199999999999998</c:v>
                </c:pt>
                <c:pt idx="7">
                  <c:v>0.20399999999999999</c:v>
                </c:pt>
                <c:pt idx="8">
                  <c:v>0.35399999999999998</c:v>
                </c:pt>
                <c:pt idx="11">
                  <c:v>0.34799999999999998</c:v>
                </c:pt>
                <c:pt idx="12">
                  <c:v>0.27100000000000002</c:v>
                </c:pt>
                <c:pt idx="13">
                  <c:v>0.40500000000000003</c:v>
                </c:pt>
                <c:pt idx="16">
                  <c:v>0.32700000000000001</c:v>
                </c:pt>
                <c:pt idx="17">
                  <c:v>0.27500000000000002</c:v>
                </c:pt>
                <c:pt idx="18">
                  <c:v>0.36199999999999999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05-4EDC-9873-D99EE5BB0414}"/>
            </c:ext>
          </c:extLst>
        </c:ser>
        <c:ser>
          <c:idx val="1"/>
          <c:order val="1"/>
          <c:tx>
            <c:strRef>
              <c:f>'Social Self-Concept'!$E$1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(8.46)</c:v>
                  </c:pt>
                  <c:pt idx="2">
                    <c:v>Men
(8.44)</c:v>
                  </c:pt>
                  <c:pt idx="3">
                    <c:v>Women
(8.31)</c:v>
                  </c:pt>
                  <c:pt idx="6">
                    <c:v>Overall
(8.11)</c:v>
                  </c:pt>
                  <c:pt idx="7">
                    <c:v>Men
(8.14)</c:v>
                  </c:pt>
                  <c:pt idx="8">
                    <c:v>Women
(7.99)</c:v>
                  </c:pt>
                  <c:pt idx="11">
                    <c:v>Overall
(9.20)</c:v>
                  </c:pt>
                  <c:pt idx="12">
                    <c:v>Men
(9.34)</c:v>
                  </c:pt>
                  <c:pt idx="13">
                    <c:v>Women
(8.78)</c:v>
                  </c:pt>
                  <c:pt idx="16">
                    <c:v>Overall
(8.34)</c:v>
                  </c:pt>
                  <c:pt idx="17">
                    <c:v>Men
(8.68)</c:v>
                  </c:pt>
                  <c:pt idx="18">
                    <c:v>Women
(8.02)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Self-Concept'!$E$2:$E$22</c:f>
              <c:numCache>
                <c:formatCode>0.0%</c:formatCode>
                <c:ptCount val="20"/>
                <c:pt idx="1">
                  <c:v>0.41699999999999998</c:v>
                </c:pt>
                <c:pt idx="2">
                  <c:v>0.40799999999999997</c:v>
                </c:pt>
                <c:pt idx="3">
                  <c:v>0.42</c:v>
                </c:pt>
                <c:pt idx="6">
                  <c:v>0.48899999999999999</c:v>
                </c:pt>
                <c:pt idx="7">
                  <c:v>0.503</c:v>
                </c:pt>
                <c:pt idx="8">
                  <c:v>0.46899999999999997</c:v>
                </c:pt>
                <c:pt idx="11">
                  <c:v>0.40500000000000003</c:v>
                </c:pt>
                <c:pt idx="12">
                  <c:v>0.39200000000000002</c:v>
                </c:pt>
                <c:pt idx="13">
                  <c:v>0.41399999999999998</c:v>
                </c:pt>
                <c:pt idx="16">
                  <c:v>0.45500000000000002</c:v>
                </c:pt>
                <c:pt idx="17">
                  <c:v>0.44600000000000001</c:v>
                </c:pt>
                <c:pt idx="18">
                  <c:v>0.45900000000000002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05-4EDC-9873-D99EE5BB0414}"/>
            </c:ext>
          </c:extLst>
        </c:ser>
        <c:ser>
          <c:idx val="2"/>
          <c:order val="2"/>
          <c:tx>
            <c:strRef>
              <c:f>'Social Self-Concept'!$F$1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Self-Concept'!$A$2:$C$22</c:f>
              <c:multiLvlStrCache>
                <c:ptCount val="20"/>
                <c:lvl>
                  <c:pt idx="0">
                    <c:v>
SD</c:v>
                  </c:pt>
                  <c:pt idx="1">
                    <c:v>Overall
(8.46)</c:v>
                  </c:pt>
                  <c:pt idx="2">
                    <c:v>Men
(8.44)</c:v>
                  </c:pt>
                  <c:pt idx="3">
                    <c:v>Women
(8.31)</c:v>
                  </c:pt>
                  <c:pt idx="6">
                    <c:v>Overall
(8.11)</c:v>
                  </c:pt>
                  <c:pt idx="7">
                    <c:v>Men
(8.14)</c:v>
                  </c:pt>
                  <c:pt idx="8">
                    <c:v>Women
(7.99)</c:v>
                  </c:pt>
                  <c:pt idx="11">
                    <c:v>Overall
(9.20)</c:v>
                  </c:pt>
                  <c:pt idx="12">
                    <c:v>Men
(9.34)</c:v>
                  </c:pt>
                  <c:pt idx="13">
                    <c:v>Women
(8.78)</c:v>
                  </c:pt>
                  <c:pt idx="16">
                    <c:v>Overall
(8.34)</c:v>
                  </c:pt>
                  <c:pt idx="17">
                    <c:v>Men
(8.68)</c:v>
                  </c:pt>
                  <c:pt idx="18">
                    <c:v>Women
(8.02)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Self-Concept'!$F$2:$F$22</c:f>
              <c:numCache>
                <c:formatCode>0.0%</c:formatCode>
                <c:ptCount val="20"/>
                <c:pt idx="1">
                  <c:v>0.28999999999999998</c:v>
                </c:pt>
                <c:pt idx="2">
                  <c:v>0.39500000000000002</c:v>
                </c:pt>
                <c:pt idx="3">
                  <c:v>0.251</c:v>
                </c:pt>
                <c:pt idx="6">
                  <c:v>0.219</c:v>
                </c:pt>
                <c:pt idx="7">
                  <c:v>0.29299999999999998</c:v>
                </c:pt>
                <c:pt idx="8">
                  <c:v>0.17699999999999999</c:v>
                </c:pt>
                <c:pt idx="11">
                  <c:v>0.248</c:v>
                </c:pt>
                <c:pt idx="12">
                  <c:v>0.33800000000000002</c:v>
                </c:pt>
                <c:pt idx="13">
                  <c:v>0.18099999999999999</c:v>
                </c:pt>
                <c:pt idx="16">
                  <c:v>0.218</c:v>
                </c:pt>
                <c:pt idx="17">
                  <c:v>0.27900000000000003</c:v>
                </c:pt>
                <c:pt idx="18">
                  <c:v>0.17799999999999999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05-4EDC-9873-D99EE5BB0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'Pluralistic Orientation'!$D$1</c:f>
              <c:strCache>
                <c:ptCount val="1"/>
                <c:pt idx="0">
                  <c:v>Low 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'Pluralistic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(8.62)</c:v>
                  </c:pt>
                  <c:pt idx="2">
                    <c:v>Men
(8.54)</c:v>
                  </c:pt>
                  <c:pt idx="3">
                    <c:v>Women
(8.66)</c:v>
                  </c:pt>
                  <c:pt idx="6">
                    <c:v>Overall
(7.53)</c:v>
                  </c:pt>
                  <c:pt idx="7">
                    <c:v>Men
(7.39)</c:v>
                  </c:pt>
                  <c:pt idx="8">
                    <c:v>Women
(7.63)</c:v>
                  </c:pt>
                  <c:pt idx="11">
                    <c:v>Overall
(8.69)</c:v>
                  </c:pt>
                  <c:pt idx="12">
                    <c:v>Men
(9.06)</c:v>
                  </c:pt>
                  <c:pt idx="13">
                    <c:v>Women
(8.40)</c:v>
                  </c:pt>
                  <c:pt idx="16">
                    <c:v>Overall
(8.00)</c:v>
                  </c:pt>
                  <c:pt idx="17">
                    <c:v>Men
(8.00)</c:v>
                  </c:pt>
                  <c:pt idx="18">
                    <c:v>Women
(7.95)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'Pluralistic Orientation'!$D$2:$D$22</c:f>
              <c:numCache>
                <c:formatCode>0.0%</c:formatCode>
                <c:ptCount val="20"/>
                <c:pt idx="1">
                  <c:v>0.314</c:v>
                </c:pt>
                <c:pt idx="2">
                  <c:v>0.29899999999999999</c:v>
                </c:pt>
                <c:pt idx="3">
                  <c:v>0.32</c:v>
                </c:pt>
                <c:pt idx="6">
                  <c:v>0.28299999999999997</c:v>
                </c:pt>
                <c:pt idx="7">
                  <c:v>0.27200000000000002</c:v>
                </c:pt>
                <c:pt idx="8">
                  <c:v>0.28299999999999997</c:v>
                </c:pt>
                <c:pt idx="11">
                  <c:v>0.28499999999999998</c:v>
                </c:pt>
                <c:pt idx="12">
                  <c:v>0.28799999999999998</c:v>
                </c:pt>
                <c:pt idx="13">
                  <c:v>0.28299999999999997</c:v>
                </c:pt>
                <c:pt idx="16">
                  <c:v>0.30399999999999999</c:v>
                </c:pt>
                <c:pt idx="17">
                  <c:v>0.309</c:v>
                </c:pt>
                <c:pt idx="18">
                  <c:v>0.29899999999999999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85-4AF6-82B4-2E16EFD764B4}"/>
            </c:ext>
          </c:extLst>
        </c:ser>
        <c:ser>
          <c:idx val="1"/>
          <c:order val="1"/>
          <c:tx>
            <c:strRef>
              <c:f>'Pluralistic Orientation'!$E$1</c:f>
              <c:strCache>
                <c:ptCount val="1"/>
                <c:pt idx="0">
                  <c:v>Average 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'Pluralistic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(8.62)</c:v>
                  </c:pt>
                  <c:pt idx="2">
                    <c:v>Men
(8.54)</c:v>
                  </c:pt>
                  <c:pt idx="3">
                    <c:v>Women
(8.66)</c:v>
                  </c:pt>
                  <c:pt idx="6">
                    <c:v>Overall
(7.53)</c:v>
                  </c:pt>
                  <c:pt idx="7">
                    <c:v>Men
(7.39)</c:v>
                  </c:pt>
                  <c:pt idx="8">
                    <c:v>Women
(7.63)</c:v>
                  </c:pt>
                  <c:pt idx="11">
                    <c:v>Overall
(8.69)</c:v>
                  </c:pt>
                  <c:pt idx="12">
                    <c:v>Men
(9.06)</c:v>
                  </c:pt>
                  <c:pt idx="13">
                    <c:v>Women
(8.40)</c:v>
                  </c:pt>
                  <c:pt idx="16">
                    <c:v>Overall
(8.00)</c:v>
                  </c:pt>
                  <c:pt idx="17">
                    <c:v>Men
(8.00)</c:v>
                  </c:pt>
                  <c:pt idx="18">
                    <c:v>Women
(7.95)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'Pluralistic Orientation'!$E$2:$E$22</c:f>
              <c:numCache>
                <c:formatCode>0.0%</c:formatCode>
                <c:ptCount val="20"/>
                <c:pt idx="1">
                  <c:v>0.45300000000000001</c:v>
                </c:pt>
                <c:pt idx="2">
                  <c:v>0.442</c:v>
                </c:pt>
                <c:pt idx="3">
                  <c:v>0.45600000000000002</c:v>
                </c:pt>
                <c:pt idx="6">
                  <c:v>0.52100000000000002</c:v>
                </c:pt>
                <c:pt idx="7">
                  <c:v>0.54900000000000004</c:v>
                </c:pt>
                <c:pt idx="8">
                  <c:v>0.51300000000000001</c:v>
                </c:pt>
                <c:pt idx="11">
                  <c:v>0.434</c:v>
                </c:pt>
                <c:pt idx="12">
                  <c:v>0.41499999999999998</c:v>
                </c:pt>
                <c:pt idx="13">
                  <c:v>0.44700000000000001</c:v>
                </c:pt>
                <c:pt idx="16">
                  <c:v>0.47599999999999998</c:v>
                </c:pt>
                <c:pt idx="17">
                  <c:v>0.46400000000000002</c:v>
                </c:pt>
                <c:pt idx="18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85-4AF6-82B4-2E16EFD764B4}"/>
            </c:ext>
          </c:extLst>
        </c:ser>
        <c:ser>
          <c:idx val="2"/>
          <c:order val="2"/>
          <c:tx>
            <c:strRef>
              <c:f>'Pluralistic Orientation'!$F$1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'Pluralistic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(8.62)</c:v>
                  </c:pt>
                  <c:pt idx="2">
                    <c:v>Men
(8.54)</c:v>
                  </c:pt>
                  <c:pt idx="3">
                    <c:v>Women
(8.66)</c:v>
                  </c:pt>
                  <c:pt idx="6">
                    <c:v>Overall
(7.53)</c:v>
                  </c:pt>
                  <c:pt idx="7">
                    <c:v>Men
(7.39)</c:v>
                  </c:pt>
                  <c:pt idx="8">
                    <c:v>Women
(7.63)</c:v>
                  </c:pt>
                  <c:pt idx="11">
                    <c:v>Overall
(8.69)</c:v>
                  </c:pt>
                  <c:pt idx="12">
                    <c:v>Men
(9.06)</c:v>
                  </c:pt>
                  <c:pt idx="13">
                    <c:v>Women
(8.40)</c:v>
                  </c:pt>
                  <c:pt idx="16">
                    <c:v>Overall
(8.00)</c:v>
                  </c:pt>
                  <c:pt idx="17">
                    <c:v>Men
(8.00)</c:v>
                  </c:pt>
                  <c:pt idx="18">
                    <c:v>Women
(7.95)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'Pluralistic Orientation'!$F$2:$F$22</c:f>
              <c:numCache>
                <c:formatCode>0.0%</c:formatCode>
                <c:ptCount val="20"/>
                <c:pt idx="1">
                  <c:v>0.23300000000000001</c:v>
                </c:pt>
                <c:pt idx="2">
                  <c:v>0.26</c:v>
                </c:pt>
                <c:pt idx="3">
                  <c:v>0.223</c:v>
                </c:pt>
                <c:pt idx="6">
                  <c:v>0.19600000000000001</c:v>
                </c:pt>
                <c:pt idx="7">
                  <c:v>0.17899999999999999</c:v>
                </c:pt>
                <c:pt idx="8">
                  <c:v>0.20300000000000001</c:v>
                </c:pt>
                <c:pt idx="11">
                  <c:v>0.28100000000000003</c:v>
                </c:pt>
                <c:pt idx="12">
                  <c:v>0.29699999999999999</c:v>
                </c:pt>
                <c:pt idx="13">
                  <c:v>0.27</c:v>
                </c:pt>
                <c:pt idx="16">
                  <c:v>0.22</c:v>
                </c:pt>
                <c:pt idx="17">
                  <c:v>0.22700000000000001</c:v>
                </c:pt>
                <c:pt idx="18">
                  <c:v>0.21099999999999999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85-4AF6-82B4-2E16EFD76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'Social Agency'!$D$1</c:f>
              <c:strCache>
                <c:ptCount val="1"/>
                <c:pt idx="0">
                  <c:v>Low 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Agency'!$A$2:$C$22</c:f>
              <c:multiLvlStrCache>
                <c:ptCount val="20"/>
                <c:lvl>
                  <c:pt idx="0">
                    <c:v>
SD</c:v>
                  </c:pt>
                  <c:pt idx="1">
                    <c:v>Overall
(8.91)</c:v>
                  </c:pt>
                  <c:pt idx="2">
                    <c:v>Men
(8.25)</c:v>
                  </c:pt>
                  <c:pt idx="3">
                    <c:v>Women
(9.07)</c:v>
                  </c:pt>
                  <c:pt idx="6">
                    <c:v>Overall
(8.15)</c:v>
                  </c:pt>
                  <c:pt idx="7">
                    <c:v>Men
(8.18)</c:v>
                  </c:pt>
                  <c:pt idx="8">
                    <c:v>Women
(7.86)</c:v>
                  </c:pt>
                  <c:pt idx="11">
                    <c:v>Overall
(8.88)</c:v>
                  </c:pt>
                  <c:pt idx="12">
                    <c:v>Men
(9.15)</c:v>
                  </c:pt>
                  <c:pt idx="13">
                    <c:v>Women
(8.64)</c:v>
                  </c:pt>
                  <c:pt idx="16">
                    <c:v>Overall
(8.33)</c:v>
                  </c:pt>
                  <c:pt idx="17">
                    <c:v>Men
(8.35)</c:v>
                  </c:pt>
                  <c:pt idx="18">
                    <c:v>Women
(8.13)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Agency'!$D$2:$D$22</c:f>
              <c:numCache>
                <c:formatCode>0.0%</c:formatCode>
                <c:ptCount val="20"/>
                <c:pt idx="1">
                  <c:v>0.27700000000000002</c:v>
                </c:pt>
                <c:pt idx="2">
                  <c:v>0.25700000000000001</c:v>
                </c:pt>
                <c:pt idx="3">
                  <c:v>0.28399999999999997</c:v>
                </c:pt>
                <c:pt idx="6">
                  <c:v>0.20699999999999999</c:v>
                </c:pt>
                <c:pt idx="7">
                  <c:v>0.26300000000000001</c:v>
                </c:pt>
                <c:pt idx="8">
                  <c:v>0.17499999999999999</c:v>
                </c:pt>
                <c:pt idx="11">
                  <c:v>0.28100000000000003</c:v>
                </c:pt>
                <c:pt idx="12">
                  <c:v>0.30199999999999999</c:v>
                </c:pt>
                <c:pt idx="13">
                  <c:v>0.26500000000000001</c:v>
                </c:pt>
                <c:pt idx="16">
                  <c:v>0.17699999999999999</c:v>
                </c:pt>
                <c:pt idx="17">
                  <c:v>0.23100000000000001</c:v>
                </c:pt>
                <c:pt idx="18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4-4E73-A579-2DA978515C27}"/>
            </c:ext>
          </c:extLst>
        </c:ser>
        <c:ser>
          <c:idx val="1"/>
          <c:order val="1"/>
          <c:tx>
            <c:strRef>
              <c:f>'Social Agency'!$E$1</c:f>
              <c:strCache>
                <c:ptCount val="1"/>
                <c:pt idx="0">
                  <c:v>Average 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Agency'!$A$2:$C$22</c:f>
              <c:multiLvlStrCache>
                <c:ptCount val="20"/>
                <c:lvl>
                  <c:pt idx="0">
                    <c:v>
SD</c:v>
                  </c:pt>
                  <c:pt idx="1">
                    <c:v>Overall
(8.91)</c:v>
                  </c:pt>
                  <c:pt idx="2">
                    <c:v>Men
(8.25)</c:v>
                  </c:pt>
                  <c:pt idx="3">
                    <c:v>Women
(9.07)</c:v>
                  </c:pt>
                  <c:pt idx="6">
                    <c:v>Overall
(8.15)</c:v>
                  </c:pt>
                  <c:pt idx="7">
                    <c:v>Men
(8.18)</c:v>
                  </c:pt>
                  <c:pt idx="8">
                    <c:v>Women
(7.86)</c:v>
                  </c:pt>
                  <c:pt idx="11">
                    <c:v>Overall
(8.88)</c:v>
                  </c:pt>
                  <c:pt idx="12">
                    <c:v>Men
(9.15)</c:v>
                  </c:pt>
                  <c:pt idx="13">
                    <c:v>Women
(8.64)</c:v>
                  </c:pt>
                  <c:pt idx="16">
                    <c:v>Overall
(8.33)</c:v>
                  </c:pt>
                  <c:pt idx="17">
                    <c:v>Men
(8.35)</c:v>
                  </c:pt>
                  <c:pt idx="18">
                    <c:v>Women
(8.13)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Agency'!$E$2:$E$22</c:f>
              <c:numCache>
                <c:formatCode>0.0%</c:formatCode>
                <c:ptCount val="20"/>
                <c:pt idx="1">
                  <c:v>0.438</c:v>
                </c:pt>
                <c:pt idx="2">
                  <c:v>0.54300000000000004</c:v>
                </c:pt>
                <c:pt idx="3">
                  <c:v>0.40100000000000002</c:v>
                </c:pt>
                <c:pt idx="6">
                  <c:v>0.439</c:v>
                </c:pt>
                <c:pt idx="7">
                  <c:v>0.48099999999999998</c:v>
                </c:pt>
                <c:pt idx="8">
                  <c:v>0.41599999999999998</c:v>
                </c:pt>
                <c:pt idx="11">
                  <c:v>0.44800000000000001</c:v>
                </c:pt>
                <c:pt idx="12">
                  <c:v>0.438</c:v>
                </c:pt>
                <c:pt idx="13">
                  <c:v>0.45500000000000002</c:v>
                </c:pt>
                <c:pt idx="16">
                  <c:v>0.44500000000000001</c:v>
                </c:pt>
                <c:pt idx="17">
                  <c:v>0.46400000000000002</c:v>
                </c:pt>
                <c:pt idx="18">
                  <c:v>0.439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24-4E73-A579-2DA978515C27}"/>
            </c:ext>
          </c:extLst>
        </c:ser>
        <c:ser>
          <c:idx val="2"/>
          <c:order val="2"/>
          <c:tx>
            <c:strRef>
              <c:f>'Social Agency'!$F$1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'Social Agency'!$A$2:$C$22</c:f>
              <c:multiLvlStrCache>
                <c:ptCount val="20"/>
                <c:lvl>
                  <c:pt idx="0">
                    <c:v>
SD</c:v>
                  </c:pt>
                  <c:pt idx="1">
                    <c:v>Overall
(8.91)</c:v>
                  </c:pt>
                  <c:pt idx="2">
                    <c:v>Men
(8.25)</c:v>
                  </c:pt>
                  <c:pt idx="3">
                    <c:v>Women
(9.07)</c:v>
                  </c:pt>
                  <c:pt idx="6">
                    <c:v>Overall
(8.15)</c:v>
                  </c:pt>
                  <c:pt idx="7">
                    <c:v>Men
(8.18)</c:v>
                  </c:pt>
                  <c:pt idx="8">
                    <c:v>Women
(7.86)</c:v>
                  </c:pt>
                  <c:pt idx="11">
                    <c:v>Overall
(8.88)</c:v>
                  </c:pt>
                  <c:pt idx="12">
                    <c:v>Men
(9.15)</c:v>
                  </c:pt>
                  <c:pt idx="13">
                    <c:v>Women
(8.64)</c:v>
                  </c:pt>
                  <c:pt idx="16">
                    <c:v>Overall
(8.33)</c:v>
                  </c:pt>
                  <c:pt idx="17">
                    <c:v>Men
(8.35)</c:v>
                  </c:pt>
                  <c:pt idx="18">
                    <c:v>Women
(8.13)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'Social Agency'!$F$2:$F$22</c:f>
              <c:numCache>
                <c:formatCode>0.0%</c:formatCode>
                <c:ptCount val="20"/>
                <c:pt idx="1">
                  <c:v>0.28499999999999998</c:v>
                </c:pt>
                <c:pt idx="2">
                  <c:v>0.2</c:v>
                </c:pt>
                <c:pt idx="3">
                  <c:v>0.315</c:v>
                </c:pt>
                <c:pt idx="6">
                  <c:v>0.35399999999999998</c:v>
                </c:pt>
                <c:pt idx="7">
                  <c:v>0.25600000000000001</c:v>
                </c:pt>
                <c:pt idx="8">
                  <c:v>0.40899999999999997</c:v>
                </c:pt>
                <c:pt idx="11">
                  <c:v>0.27100000000000002</c:v>
                </c:pt>
                <c:pt idx="12">
                  <c:v>0.26</c:v>
                </c:pt>
                <c:pt idx="13">
                  <c:v>0.28000000000000003</c:v>
                </c:pt>
                <c:pt idx="16">
                  <c:v>0.378</c:v>
                </c:pt>
                <c:pt idx="17">
                  <c:v>0.30499999999999999</c:v>
                </c:pt>
                <c:pt idx="18">
                  <c:v>0.42099999999999999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24-4E73-A579-2DA978515C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'Civic Engagement'!$D$1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'Civic Engagement'!$A$2:$C$22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(6.89)</c:v>
                  </c:pt>
                  <c:pt idx="2">
                    <c:v>Men
(5.69)</c:v>
                  </c:pt>
                  <c:pt idx="3">
                    <c:v>Women
(7.24)</c:v>
                  </c:pt>
                  <c:pt idx="6">
                    <c:v>Overall
(8.65)</c:v>
                  </c:pt>
                  <c:pt idx="7">
                    <c:v>Men
(7.85)</c:v>
                  </c:pt>
                  <c:pt idx="8">
                    <c:v>Women
(8.90)</c:v>
                  </c:pt>
                  <c:pt idx="11">
                    <c:v>Overall
(7.83)</c:v>
                  </c:pt>
                  <c:pt idx="12">
                    <c:v>Men
(7.99)</c:v>
                  </c:pt>
                  <c:pt idx="13">
                    <c:v>Women
(7.66)</c:v>
                  </c:pt>
                  <c:pt idx="16">
                    <c:v>Overall
(8.70)</c:v>
                  </c:pt>
                  <c:pt idx="17">
                    <c:v>Men
(8.34)</c:v>
                  </c:pt>
                  <c:pt idx="18">
                    <c:v>Women
(8.80)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'Civic Engagement'!$D$2:$D$22</c:f>
              <c:numCache>
                <c:formatCode>0.0%</c:formatCode>
                <c:ptCount val="20"/>
                <c:pt idx="1">
                  <c:v>0.22700000000000001</c:v>
                </c:pt>
                <c:pt idx="2">
                  <c:v>0.23699999999999999</c:v>
                </c:pt>
                <c:pt idx="3">
                  <c:v>0.223</c:v>
                </c:pt>
                <c:pt idx="6">
                  <c:v>0.14799999999999999</c:v>
                </c:pt>
                <c:pt idx="7">
                  <c:v>0.18099999999999999</c:v>
                </c:pt>
                <c:pt idx="8">
                  <c:v>0.13300000000000001</c:v>
                </c:pt>
                <c:pt idx="11">
                  <c:v>0.252</c:v>
                </c:pt>
                <c:pt idx="12">
                  <c:v>0.29399999999999998</c:v>
                </c:pt>
                <c:pt idx="13">
                  <c:v>0.221</c:v>
                </c:pt>
                <c:pt idx="16">
                  <c:v>0.18</c:v>
                </c:pt>
                <c:pt idx="17">
                  <c:v>0.22500000000000001</c:v>
                </c:pt>
                <c:pt idx="18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B-4D3F-966E-CA63669F775D}"/>
            </c:ext>
          </c:extLst>
        </c:ser>
        <c:ser>
          <c:idx val="1"/>
          <c:order val="1"/>
          <c:tx>
            <c:strRef>
              <c:f>'Civic Engagement'!$E$1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'Civic Engagement'!$A$2:$C$22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(6.89)</c:v>
                  </c:pt>
                  <c:pt idx="2">
                    <c:v>Men
(5.69)</c:v>
                  </c:pt>
                  <c:pt idx="3">
                    <c:v>Women
(7.24)</c:v>
                  </c:pt>
                  <c:pt idx="6">
                    <c:v>Overall
(8.65)</c:v>
                  </c:pt>
                  <c:pt idx="7">
                    <c:v>Men
(7.85)</c:v>
                  </c:pt>
                  <c:pt idx="8">
                    <c:v>Women
(8.90)</c:v>
                  </c:pt>
                  <c:pt idx="11">
                    <c:v>Overall
(7.83)</c:v>
                  </c:pt>
                  <c:pt idx="12">
                    <c:v>Men
(7.99)</c:v>
                  </c:pt>
                  <c:pt idx="13">
                    <c:v>Women
(7.66)</c:v>
                  </c:pt>
                  <c:pt idx="16">
                    <c:v>Overall
(8.70)</c:v>
                  </c:pt>
                  <c:pt idx="17">
                    <c:v>Men
(8.34)</c:v>
                  </c:pt>
                  <c:pt idx="18">
                    <c:v>Women
(8.80)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'Civic Engagement'!$E$2:$E$22</c:f>
              <c:numCache>
                <c:formatCode>0.0%</c:formatCode>
                <c:ptCount val="20"/>
                <c:pt idx="1">
                  <c:v>0.57399999999999995</c:v>
                </c:pt>
                <c:pt idx="2">
                  <c:v>0.65800000000000003</c:v>
                </c:pt>
                <c:pt idx="3">
                  <c:v>0.54400000000000004</c:v>
                </c:pt>
                <c:pt idx="6">
                  <c:v>0.42899999999999999</c:v>
                </c:pt>
                <c:pt idx="7">
                  <c:v>0.51400000000000001</c:v>
                </c:pt>
                <c:pt idx="8">
                  <c:v>0.379</c:v>
                </c:pt>
                <c:pt idx="11">
                  <c:v>0.48399999999999999</c:v>
                </c:pt>
                <c:pt idx="12">
                  <c:v>0.46800000000000003</c:v>
                </c:pt>
                <c:pt idx="13">
                  <c:v>0.496</c:v>
                </c:pt>
                <c:pt idx="16">
                  <c:v>0.41399999999999998</c:v>
                </c:pt>
                <c:pt idx="17">
                  <c:v>0.45300000000000001</c:v>
                </c:pt>
                <c:pt idx="18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6B-4D3F-966E-CA63669F775D}"/>
            </c:ext>
          </c:extLst>
        </c:ser>
        <c:ser>
          <c:idx val="2"/>
          <c:order val="2"/>
          <c:tx>
            <c:strRef>
              <c:f>'Civic Engagement'!$F$1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'Civic Engagement'!$A$2:$C$22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(6.89)</c:v>
                  </c:pt>
                  <c:pt idx="2">
                    <c:v>Men
(5.69)</c:v>
                  </c:pt>
                  <c:pt idx="3">
                    <c:v>Women
(7.24)</c:v>
                  </c:pt>
                  <c:pt idx="6">
                    <c:v>Overall
(8.65)</c:v>
                  </c:pt>
                  <c:pt idx="7">
                    <c:v>Men
(7.85)</c:v>
                  </c:pt>
                  <c:pt idx="8">
                    <c:v>Women
(8.90)</c:v>
                  </c:pt>
                  <c:pt idx="11">
                    <c:v>Overall
(7.83)</c:v>
                  </c:pt>
                  <c:pt idx="12">
                    <c:v>Men
(7.99)</c:v>
                  </c:pt>
                  <c:pt idx="13">
                    <c:v>Women
(7.66)</c:v>
                  </c:pt>
                  <c:pt idx="16">
                    <c:v>Overall
(8.70)</c:v>
                  </c:pt>
                  <c:pt idx="17">
                    <c:v>Men
(8.34)</c:v>
                  </c:pt>
                  <c:pt idx="18">
                    <c:v>Women
(8.80)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'Civic Engagement'!$F$2:$F$22</c:f>
              <c:numCache>
                <c:formatCode>0.0%</c:formatCode>
                <c:ptCount val="20"/>
                <c:pt idx="1">
                  <c:v>0.19900000000000001</c:v>
                </c:pt>
                <c:pt idx="2">
                  <c:v>0.105</c:v>
                </c:pt>
                <c:pt idx="3">
                  <c:v>0.23300000000000001</c:v>
                </c:pt>
                <c:pt idx="6">
                  <c:v>0.42299999999999999</c:v>
                </c:pt>
                <c:pt idx="7">
                  <c:v>0.30499999999999999</c:v>
                </c:pt>
                <c:pt idx="8">
                  <c:v>0.48799999999999999</c:v>
                </c:pt>
                <c:pt idx="11">
                  <c:v>0.26400000000000001</c:v>
                </c:pt>
                <c:pt idx="12">
                  <c:v>0.23899999999999999</c:v>
                </c:pt>
                <c:pt idx="13">
                  <c:v>0.28399999999999997</c:v>
                </c:pt>
                <c:pt idx="16">
                  <c:v>0.40500000000000003</c:v>
                </c:pt>
                <c:pt idx="17">
                  <c:v>0.32200000000000001</c:v>
                </c:pt>
                <c:pt idx="18">
                  <c:v>0.46200000000000002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6B-4D3F-966E-CA63669F7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'College Reputation Orientation'!$D$1</c:f>
              <c:strCache>
                <c:ptCount val="1"/>
                <c:pt idx="0">
                  <c:v>Low 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'College Reputation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(6.76)</c:v>
                  </c:pt>
                  <c:pt idx="2">
                    <c:v>Men
(6.98)</c:v>
                  </c:pt>
                  <c:pt idx="3">
                    <c:v>Women
(6.71)</c:v>
                  </c:pt>
                  <c:pt idx="6">
                    <c:v>Overall
(7.61)</c:v>
                  </c:pt>
                  <c:pt idx="7">
                    <c:v>Men
(6.87)</c:v>
                  </c:pt>
                  <c:pt idx="8">
                    <c:v>Women
(8.13)</c:v>
                  </c:pt>
                  <c:pt idx="11">
                    <c:v>Overall
(7.07)</c:v>
                  </c:pt>
                  <c:pt idx="12">
                    <c:v>Men
(7.19)</c:v>
                  </c:pt>
                  <c:pt idx="13">
                    <c:v>Women
(6.97)</c:v>
                  </c:pt>
                  <c:pt idx="16">
                    <c:v>Overall
(7.91)</c:v>
                  </c:pt>
                  <c:pt idx="17">
                    <c:v>Men
(7.68)</c:v>
                  </c:pt>
                  <c:pt idx="18">
                    <c:v>Women
(8.00)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'College Reputation Orientation'!$D$2:$D$22</c:f>
              <c:numCache>
                <c:formatCode>0.0%</c:formatCode>
                <c:ptCount val="20"/>
                <c:pt idx="1">
                  <c:v>0.22</c:v>
                </c:pt>
                <c:pt idx="2">
                  <c:v>0.183</c:v>
                </c:pt>
                <c:pt idx="3">
                  <c:v>0.23300000000000001</c:v>
                </c:pt>
                <c:pt idx="6">
                  <c:v>0.19900000000000001</c:v>
                </c:pt>
                <c:pt idx="7">
                  <c:v>0.189</c:v>
                </c:pt>
                <c:pt idx="8">
                  <c:v>0.21</c:v>
                </c:pt>
                <c:pt idx="11">
                  <c:v>0.28199999999999997</c:v>
                </c:pt>
                <c:pt idx="12">
                  <c:v>0.30499999999999999</c:v>
                </c:pt>
                <c:pt idx="13">
                  <c:v>0.23300000000000001</c:v>
                </c:pt>
                <c:pt idx="16">
                  <c:v>0.26900000000000002</c:v>
                </c:pt>
                <c:pt idx="17">
                  <c:v>0.28399999999999997</c:v>
                </c:pt>
                <c:pt idx="18">
                  <c:v>0.25800000000000001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B9-4F48-B270-083FCAC41146}"/>
            </c:ext>
          </c:extLst>
        </c:ser>
        <c:ser>
          <c:idx val="1"/>
          <c:order val="1"/>
          <c:tx>
            <c:strRef>
              <c:f>'College Reputation Orientation'!$E$1</c:f>
              <c:strCache>
                <c:ptCount val="1"/>
                <c:pt idx="0">
                  <c:v>Average 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'College Reputation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(6.76)</c:v>
                  </c:pt>
                  <c:pt idx="2">
                    <c:v>Men
(6.98)</c:v>
                  </c:pt>
                  <c:pt idx="3">
                    <c:v>Women
(6.71)</c:v>
                  </c:pt>
                  <c:pt idx="6">
                    <c:v>Overall
(7.61)</c:v>
                  </c:pt>
                  <c:pt idx="7">
                    <c:v>Men
(6.87)</c:v>
                  </c:pt>
                  <c:pt idx="8">
                    <c:v>Women
(8.13)</c:v>
                  </c:pt>
                  <c:pt idx="11">
                    <c:v>Overall
(7.07)</c:v>
                  </c:pt>
                  <c:pt idx="12">
                    <c:v>Men
(7.19)</c:v>
                  </c:pt>
                  <c:pt idx="13">
                    <c:v>Women
(6.97)</c:v>
                  </c:pt>
                  <c:pt idx="16">
                    <c:v>Overall
(7.91)</c:v>
                  </c:pt>
                  <c:pt idx="17">
                    <c:v>Men
(7.68)</c:v>
                  </c:pt>
                  <c:pt idx="18">
                    <c:v>Women
(8.00)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'College Reputation Orientation'!$E$2:$E$22</c:f>
              <c:numCache>
                <c:formatCode>0.0%</c:formatCode>
                <c:ptCount val="20"/>
                <c:pt idx="1">
                  <c:v>0.40300000000000002</c:v>
                </c:pt>
                <c:pt idx="2">
                  <c:v>0.45100000000000001</c:v>
                </c:pt>
                <c:pt idx="3">
                  <c:v>0.38600000000000001</c:v>
                </c:pt>
                <c:pt idx="6">
                  <c:v>0.42899999999999999</c:v>
                </c:pt>
                <c:pt idx="7">
                  <c:v>0.50600000000000001</c:v>
                </c:pt>
                <c:pt idx="8">
                  <c:v>0.375</c:v>
                </c:pt>
                <c:pt idx="11">
                  <c:v>0.42399999999999999</c:v>
                </c:pt>
                <c:pt idx="12">
                  <c:v>0.41699999999999998</c:v>
                </c:pt>
                <c:pt idx="13">
                  <c:v>0.38600000000000001</c:v>
                </c:pt>
                <c:pt idx="16">
                  <c:v>0.44500000000000001</c:v>
                </c:pt>
                <c:pt idx="17">
                  <c:v>0.45600000000000002</c:v>
                </c:pt>
                <c:pt idx="18">
                  <c:v>0.435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B9-4F48-B270-083FCAC41146}"/>
            </c:ext>
          </c:extLst>
        </c:ser>
        <c:ser>
          <c:idx val="2"/>
          <c:order val="2"/>
          <c:tx>
            <c:strRef>
              <c:f>'College Reputation Orientation'!$F$1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'College Reputation Orientation'!$A$2:$C$22</c:f>
              <c:multiLvlStrCache>
                <c:ptCount val="20"/>
                <c:lvl>
                  <c:pt idx="0">
                    <c:v>
SD</c:v>
                  </c:pt>
                  <c:pt idx="1">
                    <c:v>Overall
(6.76)</c:v>
                  </c:pt>
                  <c:pt idx="2">
                    <c:v>Men
(6.98)</c:v>
                  </c:pt>
                  <c:pt idx="3">
                    <c:v>Women
(6.71)</c:v>
                  </c:pt>
                  <c:pt idx="6">
                    <c:v>Overall
(7.61)</c:v>
                  </c:pt>
                  <c:pt idx="7">
                    <c:v>Men
(6.87)</c:v>
                  </c:pt>
                  <c:pt idx="8">
                    <c:v>Women
(8.13)</c:v>
                  </c:pt>
                  <c:pt idx="11">
                    <c:v>Overall
(7.07)</c:v>
                  </c:pt>
                  <c:pt idx="12">
                    <c:v>Men
(7.19)</c:v>
                  </c:pt>
                  <c:pt idx="13">
                    <c:v>Women
(6.97)</c:v>
                  </c:pt>
                  <c:pt idx="16">
                    <c:v>Overall
(7.91)</c:v>
                  </c:pt>
                  <c:pt idx="17">
                    <c:v>Men
(7.68)</c:v>
                  </c:pt>
                  <c:pt idx="18">
                    <c:v>Women
(8.00)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'College Reputation Orientation'!$F$2:$F$22</c:f>
              <c:numCache>
                <c:formatCode>0.0%</c:formatCode>
                <c:ptCount val="20"/>
                <c:pt idx="1">
                  <c:v>0.377</c:v>
                </c:pt>
                <c:pt idx="2">
                  <c:v>0.36599999999999999</c:v>
                </c:pt>
                <c:pt idx="3">
                  <c:v>0.38100000000000001</c:v>
                </c:pt>
                <c:pt idx="6">
                  <c:v>0.373</c:v>
                </c:pt>
                <c:pt idx="7">
                  <c:v>0.30499999999999999</c:v>
                </c:pt>
                <c:pt idx="8">
                  <c:v>0.41599999999999998</c:v>
                </c:pt>
                <c:pt idx="11">
                  <c:v>0.29399999999999998</c:v>
                </c:pt>
                <c:pt idx="12">
                  <c:v>0.27800000000000002</c:v>
                </c:pt>
                <c:pt idx="13">
                  <c:v>0.38100000000000001</c:v>
                </c:pt>
                <c:pt idx="16">
                  <c:v>0.28499999999999998</c:v>
                </c:pt>
                <c:pt idx="17">
                  <c:v>0.26</c:v>
                </c:pt>
                <c:pt idx="18">
                  <c:v>0.307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B9-4F48-B270-083FCAC41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'Likelihood College Involvement'!$D$1</c:f>
              <c:strCache>
                <c:ptCount val="1"/>
                <c:pt idx="0">
                  <c:v>Low 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'Likelihood College Involvement'!$A$2:$C$22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(6.67)</c:v>
                  </c:pt>
                  <c:pt idx="2">
                    <c:v>Men
(7.08)</c:v>
                  </c:pt>
                  <c:pt idx="3">
                    <c:v>Women
(5.93)</c:v>
                  </c:pt>
                  <c:pt idx="6">
                    <c:v>Overall
(7.35)</c:v>
                  </c:pt>
                  <c:pt idx="7">
                    <c:v>Men
(7.97)</c:v>
                  </c:pt>
                  <c:pt idx="8">
                    <c:v>Women
(6.44)</c:v>
                  </c:pt>
                  <c:pt idx="11">
                    <c:v>Overall
(8.16)</c:v>
                  </c:pt>
                  <c:pt idx="12">
                    <c:v>Men
(8.23)</c:v>
                  </c:pt>
                  <c:pt idx="13">
                    <c:v>Women
(7.57)</c:v>
                  </c:pt>
                  <c:pt idx="16">
                    <c:v>Overall
(7.76)</c:v>
                  </c:pt>
                  <c:pt idx="17">
                    <c:v>Men
(7.81)</c:v>
                  </c:pt>
                  <c:pt idx="18">
                    <c:v>Women
(7.16)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'Likelihood College Involvement'!$D$2:$D$22</c:f>
              <c:numCache>
                <c:formatCode>0.0%</c:formatCode>
                <c:ptCount val="20"/>
                <c:pt idx="1">
                  <c:v>0.106</c:v>
                </c:pt>
                <c:pt idx="2">
                  <c:v>0.27500000000000002</c:v>
                </c:pt>
                <c:pt idx="3">
                  <c:v>4.5999999999999999E-2</c:v>
                </c:pt>
                <c:pt idx="6">
                  <c:v>0.17799999999999999</c:v>
                </c:pt>
                <c:pt idx="7">
                  <c:v>0.30599999999999999</c:v>
                </c:pt>
                <c:pt idx="8">
                  <c:v>0.113</c:v>
                </c:pt>
                <c:pt idx="11">
                  <c:v>0.23899999999999999</c:v>
                </c:pt>
                <c:pt idx="12">
                  <c:v>0.34300000000000003</c:v>
                </c:pt>
                <c:pt idx="13">
                  <c:v>0.161</c:v>
                </c:pt>
                <c:pt idx="16">
                  <c:v>0.23200000000000001</c:v>
                </c:pt>
                <c:pt idx="17">
                  <c:v>0.34399999999999997</c:v>
                </c:pt>
                <c:pt idx="18">
                  <c:v>0.152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C8-4501-BB49-9BA481E0BAB0}"/>
            </c:ext>
          </c:extLst>
        </c:ser>
        <c:ser>
          <c:idx val="1"/>
          <c:order val="1"/>
          <c:tx>
            <c:strRef>
              <c:f>'Likelihood College Involvement'!$E$1</c:f>
              <c:strCache>
                <c:ptCount val="1"/>
                <c:pt idx="0">
                  <c:v>Average 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'Likelihood College Involvement'!$A$2:$C$22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(6.67)</c:v>
                  </c:pt>
                  <c:pt idx="2">
                    <c:v>Men
(7.08)</c:v>
                  </c:pt>
                  <c:pt idx="3">
                    <c:v>Women
(5.93)</c:v>
                  </c:pt>
                  <c:pt idx="6">
                    <c:v>Overall
(7.35)</c:v>
                  </c:pt>
                  <c:pt idx="7">
                    <c:v>Men
(7.97)</c:v>
                  </c:pt>
                  <c:pt idx="8">
                    <c:v>Women
(6.44)</c:v>
                  </c:pt>
                  <c:pt idx="11">
                    <c:v>Overall
(8.16)</c:v>
                  </c:pt>
                  <c:pt idx="12">
                    <c:v>Men
(8.23)</c:v>
                  </c:pt>
                  <c:pt idx="13">
                    <c:v>Women
(7.57)</c:v>
                  </c:pt>
                  <c:pt idx="16">
                    <c:v>Overall
(7.76)</c:v>
                  </c:pt>
                  <c:pt idx="17">
                    <c:v>Men
(7.81)</c:v>
                  </c:pt>
                  <c:pt idx="18">
                    <c:v>Women
(7.16)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'Likelihood College Involvement'!$E$2:$E$22</c:f>
              <c:numCache>
                <c:formatCode>0.0%</c:formatCode>
                <c:ptCount val="20"/>
                <c:pt idx="1">
                  <c:v>0.42299999999999999</c:v>
                </c:pt>
                <c:pt idx="2">
                  <c:v>0.53600000000000003</c:v>
                </c:pt>
                <c:pt idx="3">
                  <c:v>0.38300000000000001</c:v>
                </c:pt>
                <c:pt idx="6">
                  <c:v>0.41</c:v>
                </c:pt>
                <c:pt idx="7">
                  <c:v>0.45</c:v>
                </c:pt>
                <c:pt idx="8">
                  <c:v>0.39200000000000002</c:v>
                </c:pt>
                <c:pt idx="11">
                  <c:v>0.42399999999999999</c:v>
                </c:pt>
                <c:pt idx="12">
                  <c:v>0.442</c:v>
                </c:pt>
                <c:pt idx="13">
                  <c:v>0.41099999999999998</c:v>
                </c:pt>
                <c:pt idx="16">
                  <c:v>0.41899999999999998</c:v>
                </c:pt>
                <c:pt idx="17">
                  <c:v>0.44400000000000001</c:v>
                </c:pt>
                <c:pt idx="18">
                  <c:v>0.40799999999999997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C8-4501-BB49-9BA481E0BAB0}"/>
            </c:ext>
          </c:extLst>
        </c:ser>
        <c:ser>
          <c:idx val="2"/>
          <c:order val="2"/>
          <c:tx>
            <c:strRef>
              <c:f>'Likelihood College Involvement'!$F$1</c:f>
              <c:strCache>
                <c:ptCount val="1"/>
                <c:pt idx="0">
                  <c:v>High 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'Likelihood College Involvement'!$A$2:$C$22</c:f>
              <c:multiLvlStrCache>
                <c:ptCount val="20"/>
                <c:lvl>
                  <c:pt idx="0">
                    <c:v>
SD</c:v>
                  </c:pt>
                  <c:pt idx="1">
                    <c:v>Overall
(6.67)</c:v>
                  </c:pt>
                  <c:pt idx="2">
                    <c:v>Men
(7.08)</c:v>
                  </c:pt>
                  <c:pt idx="3">
                    <c:v>Women
(5.93)</c:v>
                  </c:pt>
                  <c:pt idx="6">
                    <c:v>Overall
(7.35)</c:v>
                  </c:pt>
                  <c:pt idx="7">
                    <c:v>Men
(7.97)</c:v>
                  </c:pt>
                  <c:pt idx="8">
                    <c:v>Women
(6.44)</c:v>
                  </c:pt>
                  <c:pt idx="11">
                    <c:v>Overall
(8.16)</c:v>
                  </c:pt>
                  <c:pt idx="12">
                    <c:v>Men
(8.23)</c:v>
                  </c:pt>
                  <c:pt idx="13">
                    <c:v>Women
(7.57)</c:v>
                  </c:pt>
                  <c:pt idx="16">
                    <c:v>Overall
(7.76)</c:v>
                  </c:pt>
                  <c:pt idx="17">
                    <c:v>Men
(7.81)</c:v>
                  </c:pt>
                  <c:pt idx="18">
                    <c:v>Women
(7.16)</c:v>
                  </c:pt>
                </c:lvl>
                <c:lvl>
                  <c:pt idx="0">
                    <c:v>2014</c:v>
                  </c:pt>
                  <c:pt idx="5">
                    <c:v>2020</c:v>
                  </c:pt>
                  <c:pt idx="10">
                    <c:v>2014</c:v>
                  </c:pt>
                  <c:pt idx="15">
                    <c:v>2020</c:v>
                  </c:pt>
                </c:lvl>
                <c:lvl>
                  <c:pt idx="0">
                    <c:v>Hope College</c:v>
                  </c:pt>
                  <c:pt idx="10">
                    <c:v>Selective Religious Colleges</c:v>
                  </c:pt>
                </c:lvl>
              </c:multiLvlStrCache>
            </c:multiLvlStrRef>
          </c:cat>
          <c:val>
            <c:numRef>
              <c:f>'Likelihood College Involvement'!$F$2:$F$22</c:f>
              <c:numCache>
                <c:formatCode>0.0%</c:formatCode>
                <c:ptCount val="20"/>
                <c:pt idx="1">
                  <c:v>0.47199999999999998</c:v>
                </c:pt>
                <c:pt idx="2">
                  <c:v>0.188</c:v>
                </c:pt>
                <c:pt idx="3">
                  <c:v>0.57099999999999995</c:v>
                </c:pt>
                <c:pt idx="6">
                  <c:v>0.41199999999999998</c:v>
                </c:pt>
                <c:pt idx="7">
                  <c:v>0.24399999999999999</c:v>
                </c:pt>
                <c:pt idx="8">
                  <c:v>0.495</c:v>
                </c:pt>
                <c:pt idx="11">
                  <c:v>0.33700000000000002</c:v>
                </c:pt>
                <c:pt idx="12">
                  <c:v>0.215</c:v>
                </c:pt>
                <c:pt idx="13">
                  <c:v>0.42899999999999999</c:v>
                </c:pt>
                <c:pt idx="16">
                  <c:v>0.34899999999999998</c:v>
                </c:pt>
                <c:pt idx="17">
                  <c:v>0.21199999999999999</c:v>
                </c:pt>
                <c:pt idx="18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C8-4501-BB49-9BA481E0B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19276664"/>
        <c:axId val="419276992"/>
      </c:barChart>
      <c:catAx>
        <c:axId val="41927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992"/>
        <c:crosses val="autoZero"/>
        <c:auto val="1"/>
        <c:lblAlgn val="ctr"/>
        <c:lblOffset val="100"/>
        <c:noMultiLvlLbl val="0"/>
      </c:catAx>
      <c:valAx>
        <c:axId val="41927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766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7C023E-A823-42AD-9F70-4ED8DB694E41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B0155B-20B1-47EC-AB32-1F9E9EC15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89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CEC736-7612-4BD1-9AA5-02783BAF5EA8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BEF18-87F3-4026-8B77-A08BC2384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8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8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4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20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88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48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014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57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958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534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1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316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515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988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647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934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476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949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994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662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17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0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16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9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94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69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35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81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5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8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9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6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235" y="1591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B7CD2-357D-485C-99BC-90F712A02C1F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921" y="5971711"/>
            <a:ext cx="2976486" cy="76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2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-3393231"/>
            <a:ext cx="12192000" cy="9879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65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Supporting Academic Success with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Data from Hope’s Incoming Student Survey</a:t>
            </a:r>
            <a:endParaRPr kumimoji="0" lang="en-US" altLang="en-US" sz="4800" b="0" i="0" u="none" strike="noStrike" cap="none" normalizeH="0" dirty="0">
              <a:ln>
                <a:noFill/>
              </a:ln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Frost Center Friday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February 25, 2022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Kathy Kremer, Ph.D., Sr. Director</a:t>
            </a:r>
            <a:r>
              <a:rPr kumimoji="0" lang="en-US" alt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of Assessment and Accreditation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Eric Jones, Ph.D., Data and Research Coordinator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Carly </a:t>
            </a:r>
            <a:r>
              <a:rPr lang="en-US" altLang="en-US" sz="2000" dirty="0" err="1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Mursch</a:t>
            </a: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Research Assistant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</a:t>
            </a:r>
            <a:r>
              <a:rPr lang="en-US" sz="2000" b="1" dirty="0" err="1">
                <a:latin typeface="+mj-lt"/>
              </a:rPr>
              <a:t>frostcenter</a:t>
            </a:r>
            <a:endParaRPr lang="en-US" sz="2000" b="1" dirty="0">
              <a:latin typeface="+mj-lt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hope.edu/data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8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Civic Engagement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1548" y="1536190"/>
            <a:ext cx="2550254" cy="5078313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increased from 2014 to 2020 at about double the increases of the comparison group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-Both Hope and the comparison group standard deviation for scores increased from 2014 to 2020, with larger increases for Hope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-Like Social Agency, scores for women are higher than those for men and among Hope women there is a higher standard deviation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9798" y="427362"/>
            <a:ext cx="559108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Measures the extent to which students are motivated and involved in civic, electoral, and political activities. 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144278" y="1261544"/>
            <a:ext cx="8696607" cy="4700016"/>
            <a:chOff x="1407731" y="1227988"/>
            <a:chExt cx="8696607" cy="4700016"/>
          </a:xfrm>
        </p:grpSpPr>
        <p:grpSp>
          <p:nvGrpSpPr>
            <p:cNvPr id="35" name="Group 34"/>
            <p:cNvGrpSpPr/>
            <p:nvPr/>
          </p:nvGrpSpPr>
          <p:grpSpPr>
            <a:xfrm>
              <a:off x="1407731" y="1227988"/>
              <a:ext cx="8696607" cy="4700016"/>
              <a:chOff x="1407731" y="1227988"/>
              <a:chExt cx="8696607" cy="4700016"/>
            </a:xfrm>
          </p:grpSpPr>
          <p:graphicFrame>
            <p:nvGraphicFramePr>
              <p:cNvPr id="34" name="Chart 3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203494554"/>
                  </p:ext>
                </p:extLst>
              </p:nvPr>
            </p:nvGraphicFramePr>
            <p:xfrm>
              <a:off x="1407731" y="1227988"/>
              <a:ext cx="8696607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8" name="Group 7"/>
              <p:cNvGrpSpPr/>
              <p:nvPr/>
            </p:nvGrpSpPr>
            <p:grpSpPr>
              <a:xfrm>
                <a:off x="2174418" y="3027193"/>
                <a:ext cx="7500489" cy="575024"/>
                <a:chOff x="2193854" y="3285308"/>
                <a:chExt cx="7500489" cy="575024"/>
              </a:xfrm>
            </p:grpSpPr>
            <p:sp>
              <p:nvSpPr>
                <p:cNvPr id="9" name="Oval 8"/>
                <p:cNvSpPr/>
                <p:nvPr/>
              </p:nvSpPr>
              <p:spPr>
                <a:xfrm>
                  <a:off x="4778451" y="3410405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4637193" y="3458275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51.8%</a:t>
                  </a:r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3147758" y="3432884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3006500" y="348075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50.4%</a:t>
                  </a:r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6380355" y="3395060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239097" y="3442930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50.4%</a:t>
                  </a: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5169885" y="3359737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028627" y="3407607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54.8%</a:t>
                  </a: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7188754" y="335379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7053762" y="341159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51.0%</a:t>
                  </a:r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9216067" y="3285308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9085255" y="335379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54.3%</a:t>
                  </a:r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8408119" y="3306376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8266861" y="338629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53.2%</a:t>
                  </a:r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6799455" y="3395060"/>
                  <a:ext cx="326572" cy="352969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6658196" y="345788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49.7%</a:t>
                  </a: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8797082" y="3375603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8655824" y="345552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51.6%</a:t>
                  </a:r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751090" y="3501710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2609832" y="358162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48.5%</a:t>
                  </a:r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2335112" y="3457648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2193854" y="353756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49.8%</a:t>
                  </a:r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4360247" y="3374280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4218989" y="3422150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53.8%</a:t>
                  </a:r>
                </a:p>
              </p:txBody>
            </p:sp>
          </p:grpSp>
        </p:grpSp>
        <p:sp>
          <p:nvSpPr>
            <p:cNvPr id="36" name="TextBox 35"/>
            <p:cNvSpPr txBox="1"/>
            <p:nvPr/>
          </p:nvSpPr>
          <p:spPr>
            <a:xfrm>
              <a:off x="3135057" y="5641145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939622" y="5637575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515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Reputation </a:t>
            </a:r>
            <a:br>
              <a:rPr lang="en-US" dirty="0"/>
            </a:br>
            <a:r>
              <a:rPr lang="en-US" dirty="0"/>
              <a:t>Orientation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226" y="4187291"/>
            <a:ext cx="2667699" cy="2400657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Hope mean scores and comparison group scores all increased from 2014 to 2020 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-For both years, all Hope scores are above the comparison group 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74298" y="285013"/>
            <a:ext cx="566658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Measures the degree to which students value academic reputation and future career potential as a reason for choosing this college. 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3211177" y="1334178"/>
            <a:ext cx="8629709" cy="4700016"/>
            <a:chOff x="1441180" y="1247957"/>
            <a:chExt cx="8629709" cy="4700016"/>
          </a:xfrm>
        </p:grpSpPr>
        <p:grpSp>
          <p:nvGrpSpPr>
            <p:cNvPr id="36" name="Group 35"/>
            <p:cNvGrpSpPr/>
            <p:nvPr/>
          </p:nvGrpSpPr>
          <p:grpSpPr>
            <a:xfrm>
              <a:off x="1441180" y="1247957"/>
              <a:ext cx="8629709" cy="4700016"/>
              <a:chOff x="1441180" y="1247957"/>
              <a:chExt cx="8629709" cy="4700016"/>
            </a:xfrm>
          </p:grpSpPr>
          <p:graphicFrame>
            <p:nvGraphicFramePr>
              <p:cNvPr id="34" name="Chart 3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2019655"/>
                  </p:ext>
                </p:extLst>
              </p:nvPr>
            </p:nvGraphicFramePr>
            <p:xfrm>
              <a:off x="1441180" y="1247957"/>
              <a:ext cx="8629709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8" name="Group 7"/>
              <p:cNvGrpSpPr/>
              <p:nvPr/>
            </p:nvGrpSpPr>
            <p:grpSpPr>
              <a:xfrm>
                <a:off x="2214120" y="3142640"/>
                <a:ext cx="7426436" cy="421848"/>
                <a:chOff x="2208077" y="2914821"/>
                <a:chExt cx="7426436" cy="421848"/>
              </a:xfrm>
            </p:grpSpPr>
            <p:sp>
              <p:nvSpPr>
                <p:cNvPr id="9" name="Oval 8"/>
                <p:cNvSpPr/>
                <p:nvPr/>
              </p:nvSpPr>
              <p:spPr>
                <a:xfrm>
                  <a:off x="4751400" y="2962692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4610142" y="301056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51.7%</a:t>
                  </a:r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3163519" y="2968286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3022261" y="301615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50.5%</a:t>
                  </a:r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6343177" y="2977178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201919" y="302504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49.1%</a:t>
                  </a: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5160241" y="2914821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018983" y="296269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52.3%</a:t>
                  </a: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7154394" y="2952762"/>
                  <a:ext cx="326573" cy="325390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7019402" y="301056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49.4%</a:t>
                  </a:r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9156237" y="2921845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9025425" y="299032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50.8%</a:t>
                  </a:r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8358732" y="2932608"/>
                  <a:ext cx="320950" cy="333958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8217473" y="2993713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50.4%</a:t>
                  </a:r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6744856" y="3002673"/>
                  <a:ext cx="326572" cy="333996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6603597" y="307115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48.7%</a:t>
                  </a: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8757143" y="2930613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8615885" y="299230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50.0%</a:t>
                  </a:r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744468" y="2935344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2603210" y="301526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50.8%</a:t>
                  </a:r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2349335" y="2938297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2208077" y="3018215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50.6%</a:t>
                  </a:r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4353134" y="2924241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4211876" y="297211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52.1%</a:t>
                  </a:r>
                </a:p>
              </p:txBody>
            </p:sp>
          </p:grpSp>
        </p:grpSp>
        <p:sp>
          <p:nvSpPr>
            <p:cNvPr id="37" name="TextBox 36"/>
            <p:cNvSpPr txBox="1"/>
            <p:nvPr/>
          </p:nvSpPr>
          <p:spPr>
            <a:xfrm>
              <a:off x="3012485" y="5684579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817050" y="5681009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54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36782" y="451431"/>
            <a:ext cx="559947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A measure of students’ expectations about their involvement in college life generally.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6779" y="2677274"/>
            <a:ext cx="2583809" cy="3847207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decreased from 2014 to 2020, while the comparison group scores increased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-COVID impact would have been equally present for both Hope and the comparison group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-In this construct, Hope women have a higher mean score than Hope men.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 of College </a:t>
            </a:r>
            <a:br>
              <a:rPr lang="en-US" dirty="0"/>
            </a:br>
            <a:r>
              <a:rPr lang="en-US" dirty="0"/>
              <a:t>Involvement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139651" y="1290554"/>
            <a:ext cx="8696607" cy="4700016"/>
            <a:chOff x="1356931" y="1280827"/>
            <a:chExt cx="8696607" cy="4700016"/>
          </a:xfrm>
        </p:grpSpPr>
        <p:grpSp>
          <p:nvGrpSpPr>
            <p:cNvPr id="35" name="Group 34"/>
            <p:cNvGrpSpPr/>
            <p:nvPr/>
          </p:nvGrpSpPr>
          <p:grpSpPr>
            <a:xfrm>
              <a:off x="1356931" y="1280827"/>
              <a:ext cx="8696607" cy="4700016"/>
              <a:chOff x="1374345" y="1275782"/>
              <a:chExt cx="8696607" cy="4700016"/>
            </a:xfrm>
          </p:grpSpPr>
          <p:graphicFrame>
            <p:nvGraphicFramePr>
              <p:cNvPr id="7" name="Chart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08600589"/>
                  </p:ext>
                </p:extLst>
              </p:nvPr>
            </p:nvGraphicFramePr>
            <p:xfrm>
              <a:off x="1374345" y="1275782"/>
              <a:ext cx="8696607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3" name="TextBox 32"/>
              <p:cNvSpPr txBox="1"/>
              <p:nvPr/>
            </p:nvSpPr>
            <p:spPr>
              <a:xfrm>
                <a:off x="3016630" y="5714188"/>
                <a:ext cx="1685111" cy="261610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2"/>
                    </a:solidFill>
                  </a:rPr>
                  <a:t>Hope College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821195" y="5710618"/>
                <a:ext cx="2225540" cy="261610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2"/>
                    </a:solidFill>
                  </a:rPr>
                  <a:t>Selective Religious Colleges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107513" y="3168040"/>
              <a:ext cx="7519161" cy="580954"/>
              <a:chOff x="2185584" y="2391894"/>
              <a:chExt cx="7519161" cy="580954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772605" y="2580925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631347" y="2628795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48.8%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3145172" y="2391894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003914" y="2439764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55.2%</a:t>
                </a: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386244" y="2536926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44986" y="2584796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50.5%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5178699" y="2472227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037441" y="2520097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53.7%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7211640" y="2492321"/>
                <a:ext cx="326573" cy="32539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076648" y="255012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52.4%</a:t>
                </a: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9226469" y="2449726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9095657" y="2518209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52.7%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8408268" y="2510201"/>
                <a:ext cx="320950" cy="333958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267009" y="2571306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50.8%</a:t>
                </a: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813090" y="2638852"/>
                <a:ext cx="326572" cy="333996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671831" y="270733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47.9%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8810052" y="2607589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8668794" y="2669284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48.1%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742808" y="2550766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605202" y="2612964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49.8%</a:t>
                </a: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2326842" y="2424953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185584" y="250487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53.8%</a:t>
                </a: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364565" y="2492620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223307" y="2540490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52.0%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233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 Do the CIRP constructs predict short- and long-term student success outcomes?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5B5F11-C083-4CC6-9E65-95F7FC47EB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2000" y="338245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2332900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229507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Short-Term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Long-Term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00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First-Semester GPA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Current GPA (3 semesters)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013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 1 to Year 2 Retention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7712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88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 Sample</a:t>
            </a:r>
          </a:p>
          <a:p>
            <a:pPr lvl="1"/>
            <a:r>
              <a:rPr lang="en-US" sz="2000" dirty="0"/>
              <a:t>Students entering Hope in August 2020; Completed or partially completed CIRP</a:t>
            </a:r>
          </a:p>
          <a:p>
            <a:pPr lvl="1"/>
            <a:r>
              <a:rPr lang="en-US" sz="2000" dirty="0"/>
              <a:t>Grades and retention pulled from institutional data</a:t>
            </a:r>
          </a:p>
          <a:p>
            <a:pPr lvl="1"/>
            <a:r>
              <a:rPr lang="en-US" sz="2000" dirty="0"/>
              <a:t>Number of students in analyses ranges from 459 to 487</a:t>
            </a:r>
          </a:p>
          <a:p>
            <a:r>
              <a:rPr lang="en-US" dirty="0"/>
              <a:t>How big or meaningful is the relationship?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5B5F11-C083-4CC6-9E65-95F7FC47E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012374"/>
              </p:ext>
            </p:extLst>
          </p:nvPr>
        </p:nvGraphicFramePr>
        <p:xfrm>
          <a:off x="2032000" y="3776846"/>
          <a:ext cx="81279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6473993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233290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29507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00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Small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013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771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Large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67625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2A44E7D-3D29-4F43-B181-F7628FA5D924}"/>
              </a:ext>
            </a:extLst>
          </p:cNvPr>
          <p:cNvSpPr txBox="1"/>
          <p:nvPr/>
        </p:nvSpPr>
        <p:spPr>
          <a:xfrm>
            <a:off x="2032000" y="5387827"/>
            <a:ext cx="812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indicates what percentage of variability in one variable (e.g., GPA) can be accounted for by another (academic self-concept).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376E4E-2E66-4843-AD29-AAB4EE17E71D}"/>
              </a:ext>
            </a:extLst>
          </p:cNvPr>
          <p:cNvSpPr txBox="1"/>
          <p:nvPr/>
        </p:nvSpPr>
        <p:spPr>
          <a:xfrm>
            <a:off x="176981" y="6339176"/>
            <a:ext cx="308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Cohen (1988, 1992)</a:t>
            </a:r>
          </a:p>
        </p:txBody>
      </p:sp>
    </p:spTree>
    <p:extLst>
      <p:ext uri="{BB962C8B-B14F-4D97-AF65-F5344CB8AC3E}">
        <p14:creationId xmlns:p14="http://schemas.microsoft.com/office/powerpoint/2010/main" val="350357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Short-Term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Which CIRP constructs predict </a:t>
            </a:r>
            <a:r>
              <a:rPr lang="en-US" b="1" u="sng" dirty="0"/>
              <a:t>first-semester GPA</a:t>
            </a:r>
            <a:r>
              <a:rPr lang="en-US" dirty="0"/>
              <a:t>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5B5F11-C083-4CC6-9E65-95F7FC47EB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2000" y="2824265"/>
          <a:ext cx="8127999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6473993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233290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29507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00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Academic Self-Concept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.36***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013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Likelihood of College Involvement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.24***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7712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899A07-363D-4214-8DA8-AF97552D0905}"/>
              </a:ext>
            </a:extLst>
          </p:cNvPr>
          <p:cNvSpPr txBox="1"/>
          <p:nvPr/>
        </p:nvSpPr>
        <p:spPr>
          <a:xfrm>
            <a:off x="2032000" y="4256956"/>
            <a:ext cx="812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***p</a:t>
            </a:r>
            <a:r>
              <a:rPr lang="en-US" dirty="0"/>
              <a:t>&lt;.001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2565E4-E401-4B2A-8D7B-ED66B780F46C}"/>
              </a:ext>
            </a:extLst>
          </p:cNvPr>
          <p:cNvSpPr txBox="1"/>
          <p:nvPr/>
        </p:nvSpPr>
        <p:spPr>
          <a:xfrm>
            <a:off x="10159999" y="3695652"/>
            <a:ext cx="777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Small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8B4DA2-C777-4535-9513-0618D31E24DD}"/>
              </a:ext>
            </a:extLst>
          </p:cNvPr>
          <p:cNvSpPr txBox="1"/>
          <p:nvPr/>
        </p:nvSpPr>
        <p:spPr>
          <a:xfrm>
            <a:off x="10159999" y="318377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Medium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E785BC-8526-4BD1-9F64-F52C81F22B45}"/>
              </a:ext>
            </a:extLst>
          </p:cNvPr>
          <p:cNvSpPr txBox="1"/>
          <p:nvPr/>
        </p:nvSpPr>
        <p:spPr>
          <a:xfrm>
            <a:off x="163938" y="5221494"/>
            <a:ext cx="8127999" cy="147732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Incoming Hope students with higher scores on Academic Self-Concept earn higher first-semester GPAs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Incoming Hope students with higher scores on Likelihood of College Involvement earn higher first-semester GPAs</a:t>
            </a:r>
          </a:p>
        </p:txBody>
      </p:sp>
    </p:spTree>
    <p:extLst>
      <p:ext uri="{BB962C8B-B14F-4D97-AF65-F5344CB8AC3E}">
        <p14:creationId xmlns:p14="http://schemas.microsoft.com/office/powerpoint/2010/main" val="8625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Short-Term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Academic Self-Concept</a:t>
            </a:r>
            <a:r>
              <a:rPr lang="en-US" dirty="0"/>
              <a:t> predict </a:t>
            </a:r>
            <a:r>
              <a:rPr lang="en-US" b="1" u="sng" dirty="0"/>
              <a:t>first-semester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14.13***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10.77***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Academic Self-Concept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2.49*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First-Semester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First-Semester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525342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.304***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525727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i="1" dirty="0"/>
              <a:t>p</a:t>
            </a:r>
            <a:r>
              <a:rPr lang="en-US" dirty="0"/>
              <a:t>&lt;.05. 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.313***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.009*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FE828-9BE0-40BC-A0CA-428EE10F0648}"/>
              </a:ext>
            </a:extLst>
          </p:cNvPr>
          <p:cNvSpPr txBox="1"/>
          <p:nvPr/>
        </p:nvSpPr>
        <p:spPr>
          <a:xfrm>
            <a:off x="5888648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239188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Short-Term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Likelihood of College Involvement</a:t>
            </a:r>
            <a:r>
              <a:rPr lang="en-US" dirty="0"/>
              <a:t> predict </a:t>
            </a:r>
            <a:r>
              <a:rPr lang="en-US" b="1" u="sng" dirty="0"/>
              <a:t>first-semester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14.69***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13.53***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Likelihood of College Involvement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2.24*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First-Semester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First-Semester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613830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.325***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614215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i="1" dirty="0"/>
              <a:t>p</a:t>
            </a:r>
            <a:r>
              <a:rPr lang="en-US" dirty="0"/>
              <a:t>&lt;.05. 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.332***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.007*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730777-68B7-4A3C-BD17-8F55D2D535C8}"/>
              </a:ext>
            </a:extLst>
          </p:cNvPr>
          <p:cNvSpPr txBox="1"/>
          <p:nvPr/>
        </p:nvSpPr>
        <p:spPr>
          <a:xfrm>
            <a:off x="7766610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382490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Which CIRP constructs predict </a:t>
            </a:r>
            <a:r>
              <a:rPr lang="en-US" b="1" u="sng" dirty="0"/>
              <a:t>current GPA (3 semesters)</a:t>
            </a:r>
            <a:r>
              <a:rPr lang="en-US" dirty="0"/>
              <a:t>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5B5F11-C083-4CC6-9E65-95F7FC47EB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2000" y="2721360"/>
          <a:ext cx="812799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6473993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233290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29507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00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Habits of Mind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.13**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1395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Academic Self-Concept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.41***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013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Social Agency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.11*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1493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Likelihood of College Involvement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.27***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7712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899A07-363D-4214-8DA8-AF97552D0905}"/>
              </a:ext>
            </a:extLst>
          </p:cNvPr>
          <p:cNvSpPr txBox="1"/>
          <p:nvPr/>
        </p:nvSpPr>
        <p:spPr>
          <a:xfrm>
            <a:off x="2032000" y="4890874"/>
            <a:ext cx="812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*p&lt;</a:t>
            </a:r>
            <a:r>
              <a:rPr lang="en-US" dirty="0"/>
              <a:t>.05</a:t>
            </a:r>
            <a:r>
              <a:rPr lang="en-US" i="1" dirty="0"/>
              <a:t>. **p&lt;</a:t>
            </a:r>
            <a:r>
              <a:rPr lang="en-US" dirty="0"/>
              <a:t>.01</a:t>
            </a:r>
            <a:r>
              <a:rPr lang="en-US" i="1" dirty="0"/>
              <a:t>. ***p</a:t>
            </a:r>
            <a:r>
              <a:rPr lang="en-US" dirty="0"/>
              <a:t>&lt;.001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7251AE-064D-4197-815D-093C6562AA48}"/>
              </a:ext>
            </a:extLst>
          </p:cNvPr>
          <p:cNvSpPr txBox="1"/>
          <p:nvPr/>
        </p:nvSpPr>
        <p:spPr>
          <a:xfrm>
            <a:off x="10159999" y="3077820"/>
            <a:ext cx="777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Small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B4679C-44F9-4797-A6A1-9D7D51E924E9}"/>
              </a:ext>
            </a:extLst>
          </p:cNvPr>
          <p:cNvSpPr txBox="1"/>
          <p:nvPr/>
        </p:nvSpPr>
        <p:spPr>
          <a:xfrm>
            <a:off x="10159999" y="3464359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Medium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820AE7-7A07-443B-B3DA-1C4CC55B6CD3}"/>
              </a:ext>
            </a:extLst>
          </p:cNvPr>
          <p:cNvSpPr txBox="1"/>
          <p:nvPr/>
        </p:nvSpPr>
        <p:spPr>
          <a:xfrm>
            <a:off x="10159999" y="3833691"/>
            <a:ext cx="777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Small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CB2B8-E4E3-4B70-86B9-5DFDA30DBC56}"/>
              </a:ext>
            </a:extLst>
          </p:cNvPr>
          <p:cNvSpPr txBox="1"/>
          <p:nvPr/>
        </p:nvSpPr>
        <p:spPr>
          <a:xfrm>
            <a:off x="10159999" y="4354163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Small-Medium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CB2949-1047-4A3D-9D5C-3BF38F6EF798}"/>
              </a:ext>
            </a:extLst>
          </p:cNvPr>
          <p:cNvSpPr txBox="1"/>
          <p:nvPr/>
        </p:nvSpPr>
        <p:spPr>
          <a:xfrm>
            <a:off x="1042216" y="3077820"/>
            <a:ext cx="97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</a:rPr>
              <a:t>NEW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32C0D0-2DC4-426A-B6C1-3F3E8EEC2660}"/>
              </a:ext>
            </a:extLst>
          </p:cNvPr>
          <p:cNvSpPr txBox="1"/>
          <p:nvPr/>
        </p:nvSpPr>
        <p:spPr>
          <a:xfrm>
            <a:off x="1042216" y="3833691"/>
            <a:ext cx="97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</a:rPr>
              <a:t>NEW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C5726D-DB92-4872-B601-159D9E041EC6}"/>
              </a:ext>
            </a:extLst>
          </p:cNvPr>
          <p:cNvSpPr txBox="1"/>
          <p:nvPr/>
        </p:nvSpPr>
        <p:spPr>
          <a:xfrm>
            <a:off x="163938" y="5650078"/>
            <a:ext cx="8127999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Incoming Hope students with higher scores on these CIRP constructs have higher GPAs 3 semesters later</a:t>
            </a:r>
          </a:p>
        </p:txBody>
      </p:sp>
    </p:spTree>
    <p:extLst>
      <p:ext uri="{BB962C8B-B14F-4D97-AF65-F5344CB8AC3E}">
        <p14:creationId xmlns:p14="http://schemas.microsoft.com/office/powerpoint/2010/main" val="8463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Habits of Mind</a:t>
            </a:r>
            <a:r>
              <a:rPr lang="en-US" dirty="0"/>
              <a:t> predict </a:t>
            </a:r>
            <a:r>
              <a:rPr lang="en-US" b="1" u="sng" dirty="0"/>
              <a:t>current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15.63***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15.23***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Habits of Mind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Current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Current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525342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.344***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525727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.345***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.001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FE828-9BE0-40BC-A0CA-428EE10F0648}"/>
              </a:ext>
            </a:extLst>
          </p:cNvPr>
          <p:cNvSpPr txBox="1"/>
          <p:nvPr/>
        </p:nvSpPr>
        <p:spPr>
          <a:xfrm>
            <a:off x="3941861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146381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10855565" cy="4899423"/>
          </a:xfrm>
        </p:spPr>
        <p:txBody>
          <a:bodyPr>
            <a:normAutofit/>
          </a:bodyPr>
          <a:lstStyle/>
          <a:p>
            <a:r>
              <a:rPr lang="en-US" dirty="0"/>
              <a:t>Overview of the UCLA HERI CIRP Survey*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Patterns in incoming Hope students’ responses </a:t>
            </a:r>
          </a:p>
          <a:p>
            <a:pPr marL="0" indent="0">
              <a:buNone/>
            </a:pPr>
            <a:r>
              <a:rPr lang="en-US" dirty="0"/>
              <a:t>   from 2014 and 2020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Relationship between Hope responses and student success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Discussion, conversation, questions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/>
              <a:t>* The University of California, Los Angeles, Higher Education Research Institute Cooperative Institutional Research Program </a:t>
            </a:r>
            <a:r>
              <a:rPr lang="en-US" sz="2200" dirty="0" smtClean="0"/>
              <a:t>– The Freshman Survey (TFS)</a:t>
            </a:r>
            <a:endParaRPr lang="en-US" sz="2200" dirty="0"/>
          </a:p>
          <a:p>
            <a:pPr lvl="1"/>
            <a:endParaRPr lang="en-US" sz="2800" dirty="0"/>
          </a:p>
        </p:txBody>
      </p:sp>
      <p:pic>
        <p:nvPicPr>
          <p:cNvPr id="4" name="Picture 2" descr="http://media.mwcradio.com/mimesis/2014-09/10/Hope%20College%20Campus_JPG_475x310_q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660" y="574675"/>
            <a:ext cx="3310240" cy="264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93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Academic Self-Concept</a:t>
            </a:r>
            <a:r>
              <a:rPr lang="en-US" dirty="0"/>
              <a:t> predict </a:t>
            </a:r>
            <a:r>
              <a:rPr lang="en-US" b="1" u="sng" dirty="0"/>
              <a:t>current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15.56***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11.50***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Academic Self-Concept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3.61***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Current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Current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525342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.346***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525727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.364***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.018***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FE828-9BE0-40BC-A0CA-428EE10F0648}"/>
              </a:ext>
            </a:extLst>
          </p:cNvPr>
          <p:cNvSpPr txBox="1"/>
          <p:nvPr/>
        </p:nvSpPr>
        <p:spPr>
          <a:xfrm>
            <a:off x="5204070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408958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Social Agency</a:t>
            </a:r>
            <a:r>
              <a:rPr lang="en-US" dirty="0"/>
              <a:t> predict </a:t>
            </a:r>
            <a:r>
              <a:rPr lang="en-US" b="1" u="sng" dirty="0"/>
              <a:t>current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15.78***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15.60***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Social 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2.05*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Current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Current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525342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.357***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525727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i="1" dirty="0"/>
              <a:t>p</a:t>
            </a:r>
            <a:r>
              <a:rPr lang="en-US" dirty="0"/>
              <a:t>&lt;.05. 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.363***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.006*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FE828-9BE0-40BC-A0CA-428EE10F0648}"/>
              </a:ext>
            </a:extLst>
          </p:cNvPr>
          <p:cNvSpPr txBox="1"/>
          <p:nvPr/>
        </p:nvSpPr>
        <p:spPr>
          <a:xfrm>
            <a:off x="3941861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169449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Does </a:t>
            </a:r>
            <a:r>
              <a:rPr lang="en-US" u="sng" dirty="0"/>
              <a:t>Likelihood of College Involvement</a:t>
            </a:r>
            <a:r>
              <a:rPr lang="en-US" dirty="0"/>
              <a:t> predict </a:t>
            </a:r>
            <a:r>
              <a:rPr lang="en-US" b="1" u="sng" dirty="0"/>
              <a:t>current GPA</a:t>
            </a:r>
            <a:r>
              <a:rPr lang="en-US" dirty="0"/>
              <a:t> above and beyond high school GPA?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4FC6C7-BA44-4391-98F6-85E489D1978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2983" y="3224354"/>
          <a:ext cx="54616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15.78***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7D2305C-6FFF-45E6-AFDB-E33803558D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39255" y="3224354"/>
          <a:ext cx="546169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18073339"/>
                    </a:ext>
                  </a:extLst>
                </a:gridCol>
                <a:gridCol w="1397089">
                  <a:extLst>
                    <a:ext uri="{9D8B030D-6E8A-4147-A177-3AD203B41FA5}">
                      <a16:colId xmlns:a16="http://schemas.microsoft.com/office/drawing/2014/main" val="3137247547"/>
                    </a:ext>
                  </a:extLst>
                </a:gridCol>
                <a:gridCol w="1355272">
                  <a:extLst>
                    <a:ext uri="{9D8B030D-6E8A-4147-A177-3AD203B41FA5}">
                      <a16:colId xmlns:a16="http://schemas.microsoft.com/office/drawing/2014/main" val="3188395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Predictor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 School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14.42***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9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Likelihood of College Involvement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3.12**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52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B9F125D-F778-42D8-98BD-199B0738815A}"/>
              </a:ext>
            </a:extLst>
          </p:cNvPr>
          <p:cNvSpPr txBox="1"/>
          <p:nvPr/>
        </p:nvSpPr>
        <p:spPr>
          <a:xfrm>
            <a:off x="292983" y="2733366"/>
            <a:ext cx="5459763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 (Outcome: Current GPA)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A67CA-CCB8-4A7B-BCED-60AB283FC021}"/>
              </a:ext>
            </a:extLst>
          </p:cNvPr>
          <p:cNvSpPr txBox="1"/>
          <p:nvPr/>
        </p:nvSpPr>
        <p:spPr>
          <a:xfrm>
            <a:off x="6439255" y="2733366"/>
            <a:ext cx="5459762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 (Outcome: Current GPA)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E097E-3B6A-4F78-A622-38D8648D0FBA}"/>
              </a:ext>
            </a:extLst>
          </p:cNvPr>
          <p:cNvSpPr txBox="1"/>
          <p:nvPr/>
        </p:nvSpPr>
        <p:spPr>
          <a:xfrm>
            <a:off x="381000" y="4623662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</a:t>
            </a:r>
            <a:r>
              <a:rPr lang="en-US" i="1" dirty="0"/>
              <a:t>p</a:t>
            </a:r>
            <a:r>
              <a:rPr lang="en-US" dirty="0"/>
              <a:t>&lt;.001. 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.357***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E044BE-0B72-4194-8330-9059943B88E9}"/>
              </a:ext>
            </a:extLst>
          </p:cNvPr>
          <p:cNvSpPr txBox="1"/>
          <p:nvPr/>
        </p:nvSpPr>
        <p:spPr>
          <a:xfrm>
            <a:off x="6439255" y="4624047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  <a:r>
              <a:rPr lang="en-US" i="1" dirty="0"/>
              <a:t>p</a:t>
            </a:r>
            <a:r>
              <a:rPr lang="en-US" dirty="0"/>
              <a:t>&lt;.01. ***</a:t>
            </a:r>
            <a:r>
              <a:rPr lang="en-US" i="1" dirty="0"/>
              <a:t>p</a:t>
            </a:r>
            <a:r>
              <a:rPr lang="en-US" dirty="0"/>
              <a:t>&lt;.001.</a:t>
            </a:r>
          </a:p>
          <a:p>
            <a:r>
              <a:rPr lang="en-US" sz="1000" i="1" dirty="0"/>
              <a:t/>
            </a:r>
            <a:br>
              <a:rPr lang="en-US" sz="1000" i="1" dirty="0"/>
            </a:b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for model = .371***</a:t>
            </a:r>
          </a:p>
          <a:p>
            <a:r>
              <a:rPr lang="en-US" sz="1000" dirty="0"/>
              <a:t> </a:t>
            </a:r>
          </a:p>
          <a:p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change = .014**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FE828-9BE0-40BC-A0CA-428EE10F0648}"/>
              </a:ext>
            </a:extLst>
          </p:cNvPr>
          <p:cNvSpPr txBox="1"/>
          <p:nvPr/>
        </p:nvSpPr>
        <p:spPr>
          <a:xfrm>
            <a:off x="6952513" y="1942637"/>
            <a:ext cx="11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97343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 students who stay at Hope from Year 1 to Year 2 score differently on any of the CIRP constructs compared to those who leave?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8661DA-5EA6-451C-9460-D234100E51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1858" y="3516538"/>
          <a:ext cx="53028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433">
                  <a:extLst>
                    <a:ext uri="{9D8B030D-6E8A-4147-A177-3AD203B41FA5}">
                      <a16:colId xmlns:a16="http://schemas.microsoft.com/office/drawing/2014/main" val="4058026255"/>
                    </a:ext>
                  </a:extLst>
                </a:gridCol>
                <a:gridCol w="2651433">
                  <a:extLst>
                    <a:ext uri="{9D8B030D-6E8A-4147-A177-3AD203B41FA5}">
                      <a16:colId xmlns:a16="http://schemas.microsoft.com/office/drawing/2014/main" val="331310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Retained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59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541530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1381352-D3FE-4887-944A-6220DB5817C3}"/>
              </a:ext>
            </a:extLst>
          </p:cNvPr>
          <p:cNvSpPr txBox="1"/>
          <p:nvPr/>
        </p:nvSpPr>
        <p:spPr>
          <a:xfrm>
            <a:off x="281857" y="3109107"/>
            <a:ext cx="5302868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Academic Self-Concept*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E1E93F-2200-4DF2-B384-6A728FE9A5BC}"/>
              </a:ext>
            </a:extLst>
          </p:cNvPr>
          <p:cNvSpPr txBox="1"/>
          <p:nvPr/>
        </p:nvSpPr>
        <p:spPr>
          <a:xfrm>
            <a:off x="420328" y="4663592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*t</a:t>
            </a:r>
            <a:r>
              <a:rPr lang="en-US" dirty="0"/>
              <a:t>(468) = 2.51, </a:t>
            </a:r>
            <a:r>
              <a:rPr lang="en-US" i="1" dirty="0"/>
              <a:t>p</a:t>
            </a:r>
            <a:r>
              <a:rPr lang="en-US" dirty="0"/>
              <a:t>&lt;.05, </a:t>
            </a:r>
            <a:r>
              <a:rPr lang="en-US" i="1" dirty="0"/>
              <a:t>d</a:t>
            </a:r>
            <a:r>
              <a:rPr lang="en-US" dirty="0"/>
              <a:t> = .44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F46A300-A7F4-4D1C-AB92-6A1D111F14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07278" y="3516538"/>
          <a:ext cx="53028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433">
                  <a:extLst>
                    <a:ext uri="{9D8B030D-6E8A-4147-A177-3AD203B41FA5}">
                      <a16:colId xmlns:a16="http://schemas.microsoft.com/office/drawing/2014/main" val="4058026255"/>
                    </a:ext>
                  </a:extLst>
                </a:gridCol>
                <a:gridCol w="2651433">
                  <a:extLst>
                    <a:ext uri="{9D8B030D-6E8A-4147-A177-3AD203B41FA5}">
                      <a16:colId xmlns:a16="http://schemas.microsoft.com/office/drawing/2014/main" val="331310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Retained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59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47.48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762416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B7000C0-3F42-472C-92CC-8A47AE3CCAB8}"/>
              </a:ext>
            </a:extLst>
          </p:cNvPr>
          <p:cNvSpPr txBox="1"/>
          <p:nvPr/>
        </p:nvSpPr>
        <p:spPr>
          <a:xfrm>
            <a:off x="6607277" y="3109107"/>
            <a:ext cx="5302868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Social Agency**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B5D762-26F9-4486-B327-0F354A44700E}"/>
              </a:ext>
            </a:extLst>
          </p:cNvPr>
          <p:cNvSpPr txBox="1"/>
          <p:nvPr/>
        </p:nvSpPr>
        <p:spPr>
          <a:xfrm>
            <a:off x="6745748" y="4663592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**t</a:t>
            </a:r>
            <a:r>
              <a:rPr lang="en-US" dirty="0"/>
              <a:t>(457) = 3.03, </a:t>
            </a:r>
            <a:r>
              <a:rPr lang="en-US" i="1" dirty="0"/>
              <a:t>p</a:t>
            </a:r>
            <a:r>
              <a:rPr lang="en-US" dirty="0"/>
              <a:t>&lt;.01, </a:t>
            </a:r>
            <a:r>
              <a:rPr lang="en-US" i="1" dirty="0"/>
              <a:t>d</a:t>
            </a:r>
            <a:r>
              <a:rPr lang="en-US" dirty="0"/>
              <a:t> = .54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29BC39-6B48-4B45-A034-284CDEE07FF8}"/>
              </a:ext>
            </a:extLst>
          </p:cNvPr>
          <p:cNvSpPr txBox="1"/>
          <p:nvPr/>
        </p:nvSpPr>
        <p:spPr>
          <a:xfrm>
            <a:off x="3626524" y="4663592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(Small-Medium)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38096A-FDEF-4FF2-801C-5A249DE01CA8}"/>
              </a:ext>
            </a:extLst>
          </p:cNvPr>
          <p:cNvSpPr txBox="1"/>
          <p:nvPr/>
        </p:nvSpPr>
        <p:spPr>
          <a:xfrm>
            <a:off x="10071881" y="4658554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(Medium)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CBD7CB-45AA-4329-8BA4-C94DFC49F5FF}"/>
              </a:ext>
            </a:extLst>
          </p:cNvPr>
          <p:cNvSpPr txBox="1"/>
          <p:nvPr/>
        </p:nvSpPr>
        <p:spPr>
          <a:xfrm>
            <a:off x="163938" y="5775492"/>
            <a:ext cx="8127999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Students who stay at Hope after their first year have higher scores on Academic Self-Concept and Social Agency when they enter Hope</a:t>
            </a:r>
          </a:p>
        </p:txBody>
      </p:sp>
    </p:spTree>
    <p:extLst>
      <p:ext uri="{BB962C8B-B14F-4D97-AF65-F5344CB8AC3E}">
        <p14:creationId xmlns:p14="http://schemas.microsoft.com/office/powerpoint/2010/main" val="37119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10" grpId="0"/>
      <p:bldP spid="11" grpId="0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 students who stay at Hope from Year 1 to Year 2 score differently on any of the CIRP constructs compared to those who leave?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8661DA-5EA6-451C-9460-D234100E51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1858" y="3516538"/>
          <a:ext cx="53028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433">
                  <a:extLst>
                    <a:ext uri="{9D8B030D-6E8A-4147-A177-3AD203B41FA5}">
                      <a16:colId xmlns:a16="http://schemas.microsoft.com/office/drawing/2014/main" val="4058026255"/>
                    </a:ext>
                  </a:extLst>
                </a:gridCol>
                <a:gridCol w="2651433">
                  <a:extLst>
                    <a:ext uri="{9D8B030D-6E8A-4147-A177-3AD203B41FA5}">
                      <a16:colId xmlns:a16="http://schemas.microsoft.com/office/drawing/2014/main" val="331310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Retained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59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429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03218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1381352-D3FE-4887-944A-6220DB5817C3}"/>
              </a:ext>
            </a:extLst>
          </p:cNvPr>
          <p:cNvSpPr txBox="1"/>
          <p:nvPr/>
        </p:nvSpPr>
        <p:spPr>
          <a:xfrm>
            <a:off x="281857" y="3109107"/>
            <a:ext cx="5302868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College Reputation Orientation**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E1E93F-2200-4DF2-B384-6A728FE9A5BC}"/>
              </a:ext>
            </a:extLst>
          </p:cNvPr>
          <p:cNvSpPr txBox="1"/>
          <p:nvPr/>
        </p:nvSpPr>
        <p:spPr>
          <a:xfrm>
            <a:off x="420328" y="4663592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**t</a:t>
            </a:r>
            <a:r>
              <a:rPr lang="en-US" dirty="0"/>
              <a:t>(462) = 3.07, </a:t>
            </a:r>
            <a:r>
              <a:rPr lang="en-US" i="1" dirty="0"/>
              <a:t>p</a:t>
            </a:r>
            <a:r>
              <a:rPr lang="en-US" dirty="0"/>
              <a:t>&lt;.01, </a:t>
            </a:r>
            <a:r>
              <a:rPr lang="en-US" i="1" dirty="0"/>
              <a:t>d</a:t>
            </a:r>
            <a:r>
              <a:rPr lang="en-US" dirty="0"/>
              <a:t> = .54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F46A300-A7F4-4D1C-AB92-6A1D111F14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07278" y="3516538"/>
          <a:ext cx="53028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433">
                  <a:extLst>
                    <a:ext uri="{9D8B030D-6E8A-4147-A177-3AD203B41FA5}">
                      <a16:colId xmlns:a16="http://schemas.microsoft.com/office/drawing/2014/main" val="4058026255"/>
                    </a:ext>
                  </a:extLst>
                </a:gridCol>
                <a:gridCol w="2651433">
                  <a:extLst>
                    <a:ext uri="{9D8B030D-6E8A-4147-A177-3AD203B41FA5}">
                      <a16:colId xmlns:a16="http://schemas.microsoft.com/office/drawing/2014/main" val="331310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Retained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59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890094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B7000C0-3F42-472C-92CC-8A47AE3CCAB8}"/>
              </a:ext>
            </a:extLst>
          </p:cNvPr>
          <p:cNvSpPr txBox="1"/>
          <p:nvPr/>
        </p:nvSpPr>
        <p:spPr>
          <a:xfrm>
            <a:off x="6607277" y="3109107"/>
            <a:ext cx="5302868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Likelihood of College Involvement*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B5D762-26F9-4486-B327-0F354A44700E}"/>
              </a:ext>
            </a:extLst>
          </p:cNvPr>
          <p:cNvSpPr txBox="1"/>
          <p:nvPr/>
        </p:nvSpPr>
        <p:spPr>
          <a:xfrm>
            <a:off x="6745748" y="4663592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*t</a:t>
            </a:r>
            <a:r>
              <a:rPr lang="en-US" dirty="0"/>
              <a:t>(457) = 2.22, </a:t>
            </a:r>
            <a:r>
              <a:rPr lang="en-US" i="1" dirty="0"/>
              <a:t>p</a:t>
            </a:r>
            <a:r>
              <a:rPr lang="en-US" dirty="0"/>
              <a:t>&lt;.05, </a:t>
            </a:r>
            <a:r>
              <a:rPr lang="en-US" i="1" dirty="0"/>
              <a:t>d</a:t>
            </a:r>
            <a:r>
              <a:rPr lang="en-US" dirty="0"/>
              <a:t> = .40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21D718-AD4F-4E75-9392-D26F0D5D9524}"/>
              </a:ext>
            </a:extLst>
          </p:cNvPr>
          <p:cNvSpPr txBox="1"/>
          <p:nvPr/>
        </p:nvSpPr>
        <p:spPr>
          <a:xfrm>
            <a:off x="3815320" y="4663592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(Medium)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361B8C-46B5-4786-824D-0F1C55F34F68}"/>
              </a:ext>
            </a:extLst>
          </p:cNvPr>
          <p:cNvSpPr txBox="1"/>
          <p:nvPr/>
        </p:nvSpPr>
        <p:spPr>
          <a:xfrm>
            <a:off x="10066300" y="4658554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(Small-Medium)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8A5777-DAC9-47F7-99B9-F46DCEE712DB}"/>
              </a:ext>
            </a:extLst>
          </p:cNvPr>
          <p:cNvSpPr txBox="1"/>
          <p:nvPr/>
        </p:nvSpPr>
        <p:spPr>
          <a:xfrm>
            <a:off x="163938" y="5775492"/>
            <a:ext cx="8527778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Students who stay at Hope after their first year have higher scores on College Reputation Orientation and Likelihood of College Involvement when they enter Hope</a:t>
            </a:r>
          </a:p>
        </p:txBody>
      </p:sp>
    </p:spTree>
    <p:extLst>
      <p:ext uri="{BB962C8B-B14F-4D97-AF65-F5344CB8AC3E}">
        <p14:creationId xmlns:p14="http://schemas.microsoft.com/office/powerpoint/2010/main" val="232252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10" grpId="0"/>
      <p:bldP spid="11" grpId="0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Long-Term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794"/>
            <a:ext cx="10515600" cy="4579169"/>
          </a:xfrm>
        </p:spPr>
        <p:txBody>
          <a:bodyPr>
            <a:normAutofit/>
          </a:bodyPr>
          <a:lstStyle/>
          <a:p>
            <a:r>
              <a:rPr lang="en-US" dirty="0"/>
              <a:t>Do students who stay at Hope from Year 1 to Year 2 score differently on any of the CIRP constructs compared to those who leave?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F46A300-A7F4-4D1C-AB92-6A1D111F14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444567" y="3516538"/>
          <a:ext cx="53028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433">
                  <a:extLst>
                    <a:ext uri="{9D8B030D-6E8A-4147-A177-3AD203B41FA5}">
                      <a16:colId xmlns:a16="http://schemas.microsoft.com/office/drawing/2014/main" val="4058026255"/>
                    </a:ext>
                  </a:extLst>
                </a:gridCol>
                <a:gridCol w="2651433">
                  <a:extLst>
                    <a:ext uri="{9D8B030D-6E8A-4147-A177-3AD203B41FA5}">
                      <a16:colId xmlns:a16="http://schemas.microsoft.com/office/drawing/2014/main" val="331310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Retained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59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dirty="0"/>
                        <a:t> =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748384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B7000C0-3F42-472C-92CC-8A47AE3CCAB8}"/>
              </a:ext>
            </a:extLst>
          </p:cNvPr>
          <p:cNvSpPr txBox="1"/>
          <p:nvPr/>
        </p:nvSpPr>
        <p:spPr>
          <a:xfrm>
            <a:off x="3444566" y="3109107"/>
            <a:ext cx="5302868" cy="37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Civic Engagement*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B5D762-26F9-4486-B327-0F354A44700E}"/>
              </a:ext>
            </a:extLst>
          </p:cNvPr>
          <p:cNvSpPr txBox="1"/>
          <p:nvPr/>
        </p:nvSpPr>
        <p:spPr>
          <a:xfrm>
            <a:off x="3583037" y="4658554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*t</a:t>
            </a:r>
            <a:r>
              <a:rPr lang="en-US" dirty="0"/>
              <a:t>(485) = 2.35, </a:t>
            </a:r>
            <a:r>
              <a:rPr lang="en-US" i="1" dirty="0"/>
              <a:t>p</a:t>
            </a:r>
            <a:r>
              <a:rPr lang="en-US" dirty="0"/>
              <a:t>&lt;.05, </a:t>
            </a:r>
            <a:r>
              <a:rPr lang="en-US" i="1" dirty="0"/>
              <a:t>d</a:t>
            </a:r>
            <a:r>
              <a:rPr lang="en-US" dirty="0"/>
              <a:t> = .41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4CE82B-A82F-4334-AF28-C7C9C3F03EAB}"/>
              </a:ext>
            </a:extLst>
          </p:cNvPr>
          <p:cNvSpPr txBox="1"/>
          <p:nvPr/>
        </p:nvSpPr>
        <p:spPr>
          <a:xfrm>
            <a:off x="6831836" y="4658554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(Small-Medium)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52DEDB-55A3-4243-9934-022888589B69}"/>
              </a:ext>
            </a:extLst>
          </p:cNvPr>
          <p:cNvSpPr txBox="1"/>
          <p:nvPr/>
        </p:nvSpPr>
        <p:spPr>
          <a:xfrm>
            <a:off x="163938" y="5775492"/>
            <a:ext cx="753472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Students who stay at Hope after their first year have higher scores on Civic Engagement when they enter Hope</a:t>
            </a:r>
          </a:p>
        </p:txBody>
      </p:sp>
    </p:spTree>
    <p:extLst>
      <p:ext uri="{BB962C8B-B14F-4D97-AF65-F5344CB8AC3E}">
        <p14:creationId xmlns:p14="http://schemas.microsoft.com/office/powerpoint/2010/main" val="48391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Student Success: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AA506F-1731-4E6B-83E6-09E723021F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4968" y="1376587"/>
          <a:ext cx="11602068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367">
                  <a:extLst>
                    <a:ext uri="{9D8B030D-6E8A-4147-A177-3AD203B41FA5}">
                      <a16:colId xmlns:a16="http://schemas.microsoft.com/office/drawing/2014/main" val="1946897477"/>
                    </a:ext>
                  </a:extLst>
                </a:gridCol>
                <a:gridCol w="1710813">
                  <a:extLst>
                    <a:ext uri="{9D8B030D-6E8A-4147-A177-3AD203B41FA5}">
                      <a16:colId xmlns:a16="http://schemas.microsoft.com/office/drawing/2014/main" val="4025926361"/>
                    </a:ext>
                  </a:extLst>
                </a:gridCol>
                <a:gridCol w="1759975">
                  <a:extLst>
                    <a:ext uri="{9D8B030D-6E8A-4147-A177-3AD203B41FA5}">
                      <a16:colId xmlns:a16="http://schemas.microsoft.com/office/drawing/2014/main" val="3275888577"/>
                    </a:ext>
                  </a:extLst>
                </a:gridCol>
                <a:gridCol w="1799303">
                  <a:extLst>
                    <a:ext uri="{9D8B030D-6E8A-4147-A177-3AD203B41FA5}">
                      <a16:colId xmlns:a16="http://schemas.microsoft.com/office/drawing/2014/main" val="3621705633"/>
                    </a:ext>
                  </a:extLst>
                </a:gridCol>
                <a:gridCol w="1809135">
                  <a:extLst>
                    <a:ext uri="{9D8B030D-6E8A-4147-A177-3AD203B41FA5}">
                      <a16:colId xmlns:a16="http://schemas.microsoft.com/office/drawing/2014/main" val="2766147075"/>
                    </a:ext>
                  </a:extLst>
                </a:gridCol>
                <a:gridCol w="1789475">
                  <a:extLst>
                    <a:ext uri="{9D8B030D-6E8A-4147-A177-3AD203B41FA5}">
                      <a16:colId xmlns:a16="http://schemas.microsoft.com/office/drawing/2014/main" val="42898101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Predicted 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-Sem.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Predicted 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-Sem. GPA above HS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Predicted Current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Predicted Current GPA above HS 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Predicted Year 1 to Year 2 Retention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945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Habits of Mind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228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Academic Self-Concept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612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Social Self-Concept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2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Pluralistic Orientation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343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Social 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71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College Reputation Orientation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08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Likelihood of College Involvement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620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Civic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229886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F6E3910-26F0-45E8-A11D-E8DDA5488E3E}"/>
              </a:ext>
            </a:extLst>
          </p:cNvPr>
          <p:cNvSpPr/>
          <p:nvPr/>
        </p:nvSpPr>
        <p:spPr>
          <a:xfrm>
            <a:off x="658761" y="6164826"/>
            <a:ext cx="1120878" cy="3441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CA6AE7-E780-42E7-8AD3-EAC30AC2A308}"/>
              </a:ext>
            </a:extLst>
          </p:cNvPr>
          <p:cNvSpPr txBox="1"/>
          <p:nvPr/>
        </p:nvSpPr>
        <p:spPr>
          <a:xfrm>
            <a:off x="1779639" y="6149455"/>
            <a:ext cx="4503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Statistically Significant Predictor</a:t>
            </a:r>
          </a:p>
        </p:txBody>
      </p:sp>
    </p:spTree>
    <p:extLst>
      <p:ext uri="{BB962C8B-B14F-4D97-AF65-F5344CB8AC3E}">
        <p14:creationId xmlns:p14="http://schemas.microsoft.com/office/powerpoint/2010/main" val="10104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6" y="1484741"/>
            <a:ext cx="10855564" cy="469222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 smtClean="0"/>
              <a:t>Hope </a:t>
            </a:r>
            <a:r>
              <a:rPr lang="en-US" sz="2400" dirty="0"/>
              <a:t>consistently scores above our comparison group in most CIRP constructs</a:t>
            </a:r>
            <a:r>
              <a:rPr lang="en-US" sz="2400" dirty="0" smtClean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400" dirty="0"/>
              <a:t>Overall scores for Hope students increased from 2014 to 2020 in the constructs of </a:t>
            </a:r>
            <a:r>
              <a:rPr lang="en-US" sz="2400" i="1" dirty="0"/>
              <a:t>Social Agency</a:t>
            </a:r>
            <a:r>
              <a:rPr lang="en-US" sz="2400" dirty="0"/>
              <a:t>, </a:t>
            </a:r>
            <a:r>
              <a:rPr lang="en-US" sz="2400" i="1" dirty="0"/>
              <a:t>Civic Engagement</a:t>
            </a:r>
            <a:r>
              <a:rPr lang="en-US" sz="2400" dirty="0"/>
              <a:t>, and </a:t>
            </a:r>
            <a:r>
              <a:rPr lang="en-US" sz="2400" i="1" dirty="0"/>
              <a:t>College Reputation Orientation</a:t>
            </a:r>
            <a:r>
              <a:rPr lang="en-US" sz="2400" dirty="0" smtClean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400" dirty="0"/>
              <a:t>Hope’s largest score increase from 2014 to 2020 is in </a:t>
            </a:r>
            <a:r>
              <a:rPr lang="en-US" sz="2400" i="1" dirty="0"/>
              <a:t>Civic Engagement</a:t>
            </a:r>
            <a:r>
              <a:rPr lang="en-US" sz="2400" dirty="0"/>
              <a:t> with the greatest decrease </a:t>
            </a:r>
            <a:r>
              <a:rPr lang="en-US" sz="2400" dirty="0" smtClean="0"/>
              <a:t>in mean in the </a:t>
            </a:r>
            <a:r>
              <a:rPr lang="en-US" sz="2400" i="1" dirty="0"/>
              <a:t>Habits of </a:t>
            </a:r>
            <a:r>
              <a:rPr lang="en-US" sz="2400" i="1" dirty="0" smtClean="0"/>
              <a:t>Mind </a:t>
            </a:r>
            <a:r>
              <a:rPr lang="en-US" sz="2400" dirty="0" smtClean="0"/>
              <a:t>construct.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400" dirty="0"/>
              <a:t>Students completing the CIRP Survey in 2020 were entering college during a period of converging crises and change, including the pandemic, that </a:t>
            </a:r>
            <a:r>
              <a:rPr lang="en-US" sz="2400" dirty="0" smtClean="0"/>
              <a:t>may or may not </a:t>
            </a:r>
            <a:r>
              <a:rPr lang="en-US" sz="2400" dirty="0"/>
              <a:t>have influenced observed increases in the Civic Engagement construct or other construct changes.   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5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</a:t>
            </a:r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2"/>
            <a:ext cx="10855565" cy="4692222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Construct scores that are consistently predictors of Hope student success are </a:t>
            </a:r>
            <a:r>
              <a:rPr lang="en-US" sz="2400" i="1" dirty="0"/>
              <a:t>Academic Self-Concept </a:t>
            </a:r>
            <a:r>
              <a:rPr lang="en-US" sz="2400" dirty="0"/>
              <a:t>and </a:t>
            </a:r>
            <a:r>
              <a:rPr lang="en-US" sz="2400" i="1" dirty="0"/>
              <a:t>Likelihood of College Involvement</a:t>
            </a:r>
            <a:r>
              <a:rPr lang="en-US" sz="2400" dirty="0"/>
              <a:t>, however, the Hope mean scores for both of these constructs decreased from 2014 to 2020</a:t>
            </a:r>
            <a:r>
              <a:rPr lang="en-US" sz="2400" dirty="0" smtClean="0"/>
              <a:t>.</a:t>
            </a:r>
          </a:p>
          <a:p>
            <a:pPr marL="0" lvl="0" indent="0">
              <a:buNone/>
            </a:pPr>
            <a:endParaRPr lang="en-US" sz="900" dirty="0"/>
          </a:p>
          <a:p>
            <a:pPr lvl="0"/>
            <a:r>
              <a:rPr lang="en-US" sz="2400" dirty="0"/>
              <a:t>The two constructs with the greatest difference in scores for Hope men and women are also these same two predictors of student success: </a:t>
            </a:r>
            <a:r>
              <a:rPr lang="en-US" sz="2400" i="1" dirty="0"/>
              <a:t>Academic Self-Concept </a:t>
            </a:r>
            <a:r>
              <a:rPr lang="en-US" sz="2400" dirty="0"/>
              <a:t>(men 52.4, women 49.6) and </a:t>
            </a:r>
            <a:r>
              <a:rPr lang="en-US" sz="2400" i="1" dirty="0"/>
              <a:t>Likelihood of College Involvement </a:t>
            </a:r>
            <a:r>
              <a:rPr lang="en-US" sz="2400" dirty="0"/>
              <a:t>(men 48.8 and women 53.7</a:t>
            </a:r>
            <a:r>
              <a:rPr lang="en-US" sz="2400" dirty="0" smtClean="0"/>
              <a:t>).</a:t>
            </a:r>
          </a:p>
          <a:p>
            <a:pPr marL="0" lvl="0" indent="0">
              <a:buNone/>
            </a:pPr>
            <a:endParaRPr lang="en-US" sz="900" dirty="0"/>
          </a:p>
          <a:p>
            <a:pPr lvl="0"/>
            <a:r>
              <a:rPr lang="en-US" sz="2400" dirty="0"/>
              <a:t>While the naturally-occurring relationships between the CIRP constructs and the short- and long-term student success measures tended to be small, interventions focused on strengthening construct effect on student success could be a starting point to consider.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Discussion, conversation,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at Hope College (positions or departments) would benefit from the information shared today?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Thinking about your own work at Hope, how might you use what you’ve learned today?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might data from this survey continuously inform decisions to benefit Hope students?</a:t>
            </a:r>
          </a:p>
        </p:txBody>
      </p:sp>
    </p:spTree>
    <p:extLst>
      <p:ext uri="{BB962C8B-B14F-4D97-AF65-F5344CB8AC3E}">
        <p14:creationId xmlns:p14="http://schemas.microsoft.com/office/powerpoint/2010/main" val="19478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hape 509"/>
          <p:cNvGrpSpPr>
            <a:grpSpLocks noChangeAspect="1"/>
          </p:cNvGrpSpPr>
          <p:nvPr/>
        </p:nvGrpSpPr>
        <p:grpSpPr>
          <a:xfrm>
            <a:off x="9280765" y="1362074"/>
            <a:ext cx="2156188" cy="2089305"/>
            <a:chOff x="3936375" y="3703750"/>
            <a:chExt cx="453050" cy="332175"/>
          </a:xfrm>
          <a:solidFill>
            <a:schemeClr val="accent2"/>
          </a:solidFill>
        </p:grpSpPr>
        <p:sp>
          <p:nvSpPr>
            <p:cNvPr id="5" name="Shape 51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0" t="0" r="0" b="0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Shape 511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0" t="0" r="0" b="0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Shape 512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0" t="0" r="0" b="0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Shape 513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0" t="0" r="0" b="0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Shape 514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0" t="0" r="0" b="0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UCLA HERI CIRP </a:t>
            </a:r>
            <a:r>
              <a:rPr lang="en-US" dirty="0" smtClean="0"/>
              <a:t>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909" y="1362074"/>
            <a:ext cx="10872044" cy="47451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Provides data on incoming college students’ </a:t>
            </a:r>
          </a:p>
          <a:p>
            <a:pPr lvl="1"/>
            <a:r>
              <a:rPr lang="en-US" dirty="0"/>
              <a:t>background characteristics, </a:t>
            </a:r>
          </a:p>
          <a:p>
            <a:pPr lvl="1"/>
            <a:r>
              <a:rPr lang="en-US" dirty="0"/>
              <a:t>high school experiences, </a:t>
            </a:r>
          </a:p>
          <a:p>
            <a:pPr lvl="1"/>
            <a:r>
              <a:rPr lang="en-US" dirty="0"/>
              <a:t>attitudes, </a:t>
            </a:r>
          </a:p>
          <a:p>
            <a:pPr lvl="1"/>
            <a:r>
              <a:rPr lang="en-US" dirty="0"/>
              <a:t>behaviors, and </a:t>
            </a:r>
          </a:p>
          <a:p>
            <a:pPr lvl="1"/>
            <a:r>
              <a:rPr lang="en-US" dirty="0"/>
              <a:t>expectations for college.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Administered since 1966 to over 15 million incoming </a:t>
            </a:r>
          </a:p>
          <a:p>
            <a:pPr marL="0" indent="0">
              <a:buNone/>
            </a:pPr>
            <a:r>
              <a:rPr lang="en-US" dirty="0"/>
              <a:t>   students from 1,900+ institutions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Administered to incoming Hope students in 2014 (n=283) and 2020 (n=506)</a:t>
            </a:r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35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CIRP Constructs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7597141" cy="469222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Habits of Mind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Academic Self-Concept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Social Self-Concept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  Pluralistic Orientation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    Social Agency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      Civic Engagement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        College Reputation Orientation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             Likelihood of College Involvement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sz="400" dirty="0"/>
          </a:p>
        </p:txBody>
      </p:sp>
      <p:sp>
        <p:nvSpPr>
          <p:cNvPr id="4" name="TextBox 3"/>
          <p:cNvSpPr txBox="1"/>
          <p:nvPr/>
        </p:nvSpPr>
        <p:spPr>
          <a:xfrm>
            <a:off x="6210300" y="1874677"/>
            <a:ext cx="4295775" cy="22159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+mj-lt"/>
            </a:endParaRPr>
          </a:p>
          <a:p>
            <a:pPr algn="ctr"/>
            <a:r>
              <a:rPr lang="en-US" sz="2400" dirty="0">
                <a:latin typeface="+mj-lt"/>
              </a:rPr>
              <a:t>Individual survey items combined into 8 global measures (constructs) using Item Response Theory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6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35" y="159178"/>
            <a:ext cx="3627940" cy="1325563"/>
          </a:xfrm>
        </p:spPr>
        <p:txBody>
          <a:bodyPr/>
          <a:lstStyle/>
          <a:p>
            <a:r>
              <a:rPr lang="en-US" dirty="0"/>
              <a:t>Habits of Mind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75633" y="403101"/>
            <a:ext cx="555259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A measure of the behaviors and traits associated with academic success and the foundation for lifelong learning.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74763" y="1237676"/>
            <a:ext cx="8653463" cy="4695825"/>
            <a:chOff x="1358049" y="1326526"/>
            <a:chExt cx="8653463" cy="4695825"/>
          </a:xfrm>
        </p:grpSpPr>
        <p:grpSp>
          <p:nvGrpSpPr>
            <p:cNvPr id="11" name="Group 10"/>
            <p:cNvGrpSpPr/>
            <p:nvPr/>
          </p:nvGrpSpPr>
          <p:grpSpPr>
            <a:xfrm>
              <a:off x="1358049" y="1326526"/>
              <a:ext cx="8653463" cy="4695825"/>
              <a:chOff x="1769268" y="1081087"/>
              <a:chExt cx="8653463" cy="4695825"/>
            </a:xfrm>
          </p:grpSpPr>
          <p:graphicFrame>
            <p:nvGraphicFramePr>
              <p:cNvPr id="9" name="Chart 8"/>
              <p:cNvGraphicFramePr>
                <a:graphicFrameLocks/>
              </p:cNvGraphicFramePr>
              <p:nvPr>
                <p:extLst/>
              </p:nvPr>
            </p:nvGraphicFramePr>
            <p:xfrm>
              <a:off x="1769268" y="1081087"/>
              <a:ext cx="8653463" cy="469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5" name="Oval 4"/>
              <p:cNvSpPr/>
              <p:nvPr/>
            </p:nvSpPr>
            <p:spPr>
              <a:xfrm>
                <a:off x="2669670" y="2980928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528412" y="3028798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52.7%</a:t>
                </a: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713156" y="3000070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571898" y="3047940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51.0%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9103195" y="3034524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961937" y="3082394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48.9%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485947" y="3014252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344689" y="3062122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52.6%</a:t>
                </a: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088823" y="2979340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947565" y="3027210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52.8%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092284" y="3050949"/>
                <a:ext cx="326573" cy="330769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951026" y="3103015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49.8%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5498992" y="3142627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357734" y="3190497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47.8%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9525779" y="3149939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9384521" y="3197809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47.6%</a:t>
                </a: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4691933" y="3112945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4550675" y="3160815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48.6%</a:t>
                </a: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115610" y="2991618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974352" y="3039488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51.1%</a:t>
                </a: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7500289" y="3000923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7359031" y="3048793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51.0%</a:t>
                </a: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8694588" y="3063549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8553330" y="3111419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48.1%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993568" y="5750250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798133" y="5746680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6483" y="2264917"/>
            <a:ext cx="2666776" cy="433965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scores are higher than the comparison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group in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both 2014 &amp;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scores decreased from 2014 to 2020 for all groups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-The standard deviation of Hope scores decreased from 2014 to 2020 for all groups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-Comparison group scores also decreased from 2014 to 2020, but not as much as Hope scores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490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Self Concept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251914" y="1234953"/>
            <a:ext cx="8650224" cy="4700016"/>
            <a:chOff x="1430923" y="1306228"/>
            <a:chExt cx="8650224" cy="4700016"/>
          </a:xfrm>
        </p:grpSpPr>
        <p:grpSp>
          <p:nvGrpSpPr>
            <p:cNvPr id="3" name="Group 2"/>
            <p:cNvGrpSpPr/>
            <p:nvPr/>
          </p:nvGrpSpPr>
          <p:grpSpPr>
            <a:xfrm>
              <a:off x="1430923" y="1306228"/>
              <a:ext cx="8650224" cy="4700016"/>
              <a:chOff x="1434067" y="1201453"/>
              <a:chExt cx="8650224" cy="4700016"/>
            </a:xfrm>
          </p:grpSpPr>
          <p:graphicFrame>
            <p:nvGraphicFramePr>
              <p:cNvPr id="35" name="Chart 3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95187682"/>
                  </p:ext>
                </p:extLst>
              </p:nvPr>
            </p:nvGraphicFramePr>
            <p:xfrm>
              <a:off x="1434067" y="1201453"/>
              <a:ext cx="8650224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6" name="Oval 35"/>
              <p:cNvSpPr/>
              <p:nvPr/>
            </p:nvSpPr>
            <p:spPr>
              <a:xfrm>
                <a:off x="4763835" y="3017889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622577" y="3065759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52.4%</a:t>
                </a: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138597" y="3160892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997339" y="3208762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51.2%</a:t>
                </a: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6360107" y="3206671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6218849" y="325454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49.4%</a:t>
                </a: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5161861" y="3178471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020603" y="322634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49.6%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7166755" y="3243174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7025497" y="3323092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48.5%</a:t>
                </a: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9181376" y="3232499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9040118" y="3312417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48.5%</a:t>
                </a: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8371545" y="3174623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8230287" y="3254541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49.3%</a:t>
                </a: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6759724" y="3096356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18496" y="3152016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50.6%</a:t>
                </a: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8783349" y="3069211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8642091" y="3149129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50.9%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2746117" y="3021339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604859" y="3101257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53.0%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331606" y="3101257"/>
                <a:ext cx="326573" cy="35862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2190348" y="3181175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51.7%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4355168" y="3091255"/>
                <a:ext cx="326573" cy="32657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213910" y="3139125"/>
                <a:ext cx="609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/>
                  <a:t>50.7%</a:t>
                </a: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>
              <a:off x="3076465" y="5744634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881030" y="5741064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350466" y="373900"/>
            <a:ext cx="55516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A measure of students’ beliefs about their abilities and confidence in academic environments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254" y="2753361"/>
            <a:ext cx="2651489" cy="3847207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Hope scores are higher than the comparison group in both 2014 &amp;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scores had a small decrease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from 2014 to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-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 standard deviation for Hope scores increased from 2014 to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-Comparison group scores had no real change from 2014 to 2020 </a:t>
            </a:r>
          </a:p>
        </p:txBody>
      </p:sp>
    </p:spTree>
    <p:extLst>
      <p:ext uri="{BB962C8B-B14F-4D97-AF65-F5344CB8AC3E}">
        <p14:creationId xmlns:p14="http://schemas.microsoft.com/office/powerpoint/2010/main" val="409516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Self-Concept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7511" y="1764157"/>
            <a:ext cx="2619965" cy="483209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overall and for women are nearly the same for 2014 &amp; 2020 while slightly decreasing for men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 The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standard deviation for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Hope scores decreased from 2014 to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are higher than the comparison group in both 2014 and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-The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standard deviation for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Hope scores is lower in both 2014 and 2020 than the comparison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190662" y="1218873"/>
            <a:ext cx="8650224" cy="4700016"/>
            <a:chOff x="1430923" y="1294374"/>
            <a:chExt cx="8650224" cy="4700016"/>
          </a:xfrm>
        </p:grpSpPr>
        <p:grpSp>
          <p:nvGrpSpPr>
            <p:cNvPr id="36" name="Group 35"/>
            <p:cNvGrpSpPr/>
            <p:nvPr/>
          </p:nvGrpSpPr>
          <p:grpSpPr>
            <a:xfrm>
              <a:off x="1430923" y="1294374"/>
              <a:ext cx="8650224" cy="4700016"/>
              <a:chOff x="1770888" y="1256274"/>
              <a:chExt cx="8650224" cy="4700016"/>
            </a:xfrm>
          </p:grpSpPr>
          <p:graphicFrame>
            <p:nvGraphicFramePr>
              <p:cNvPr id="9" name="Chart 8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497665624"/>
                  </p:ext>
                </p:extLst>
              </p:nvPr>
            </p:nvGraphicFramePr>
            <p:xfrm>
              <a:off x="1770888" y="1256274"/>
              <a:ext cx="8650224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10" name="Group 9"/>
              <p:cNvGrpSpPr/>
              <p:nvPr/>
            </p:nvGrpSpPr>
            <p:grpSpPr>
              <a:xfrm>
                <a:off x="2538372" y="3107395"/>
                <a:ext cx="7442295" cy="589357"/>
                <a:chOff x="2206825" y="3175891"/>
                <a:chExt cx="7442295" cy="589357"/>
              </a:xfrm>
            </p:grpSpPr>
            <p:sp>
              <p:nvSpPr>
                <p:cNvPr id="12" name="Oval 11"/>
                <p:cNvSpPr/>
                <p:nvPr/>
              </p:nvSpPr>
              <p:spPr>
                <a:xfrm>
                  <a:off x="4758602" y="3235258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4617344" y="328312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51.6%</a:t>
                  </a: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3156975" y="3371227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3015717" y="3419097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48.9%</a:t>
                  </a: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6372676" y="3389984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6231418" y="343785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48.6%</a:t>
                  </a:r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5170073" y="3348434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5028815" y="339630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48.9%</a:t>
                  </a: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7177587" y="3406626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49269" y="3471867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47.1%</a:t>
                  </a: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9181290" y="3349548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9040032" y="342946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48.6%</a:t>
                  </a: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8383925" y="326563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8242667" y="3345549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49.4%</a:t>
                  </a: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6771097" y="3260970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6635741" y="3316953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50.7%</a:t>
                  </a: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8777350" y="3239783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8636092" y="3319701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50.5%</a:t>
                  </a:r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2747033" y="317589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605775" y="3255809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52.2%</a:t>
                  </a:r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2348083" y="3287655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2206825" y="3367573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49.8%</a:t>
                  </a:r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4351772" y="3290878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4210514" y="333874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49.9%</a:t>
                  </a:r>
                </a:p>
              </p:txBody>
            </p:sp>
          </p:grpSp>
        </p:grpSp>
        <p:sp>
          <p:nvSpPr>
            <p:cNvPr id="37" name="TextBox 36"/>
            <p:cNvSpPr txBox="1"/>
            <p:nvPr/>
          </p:nvSpPr>
          <p:spPr>
            <a:xfrm>
              <a:off x="3138900" y="5715606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943465" y="5712036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103044" y="341935"/>
            <a:ext cx="576725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A measure of students’ beliefs about their abilities and confidence in social situations. </a:t>
            </a:r>
          </a:p>
        </p:txBody>
      </p:sp>
    </p:spTree>
    <p:extLst>
      <p:ext uri="{BB962C8B-B14F-4D97-AF65-F5344CB8AC3E}">
        <p14:creationId xmlns:p14="http://schemas.microsoft.com/office/powerpoint/2010/main" val="188930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Pluralistic Orientation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7936" y="2241045"/>
            <a:ext cx="2659310" cy="433965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decreased slightly from 2014 to 2020 with a decrease in standard deviation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-Comparison group mean scores are higher than Hope’s in 2014 but nearly the same in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-The standard deviation of scores for Hope and the comparison group decreased from 2014 to 2020, but more so for Hope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32" y="369832"/>
            <a:ext cx="554075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Measures skills and dispositions appropriate for living and working in a diverse society. 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190661" y="1250031"/>
            <a:ext cx="8650224" cy="4700016"/>
            <a:chOff x="1533560" y="1417810"/>
            <a:chExt cx="8650224" cy="4700016"/>
          </a:xfrm>
        </p:grpSpPr>
        <p:grpSp>
          <p:nvGrpSpPr>
            <p:cNvPr id="33" name="Group 32"/>
            <p:cNvGrpSpPr/>
            <p:nvPr/>
          </p:nvGrpSpPr>
          <p:grpSpPr>
            <a:xfrm>
              <a:off x="1533560" y="1417810"/>
              <a:ext cx="8650224" cy="4700016"/>
              <a:chOff x="1285113" y="355092"/>
              <a:chExt cx="8650224" cy="4700016"/>
            </a:xfrm>
          </p:grpSpPr>
          <p:graphicFrame>
            <p:nvGraphicFramePr>
              <p:cNvPr id="32" name="Chart 31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53590119"/>
                  </p:ext>
                </p:extLst>
              </p:nvPr>
            </p:nvGraphicFramePr>
            <p:xfrm>
              <a:off x="1285113" y="355092"/>
              <a:ext cx="8650224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7" name="Group 6"/>
              <p:cNvGrpSpPr/>
              <p:nvPr/>
            </p:nvGrpSpPr>
            <p:grpSpPr>
              <a:xfrm>
                <a:off x="2044336" y="2213996"/>
                <a:ext cx="7467254" cy="439116"/>
                <a:chOff x="2209946" y="2685831"/>
                <a:chExt cx="7467254" cy="439116"/>
              </a:xfrm>
            </p:grpSpPr>
            <p:sp>
              <p:nvSpPr>
                <p:cNvPr id="8" name="Oval 7"/>
                <p:cNvSpPr/>
                <p:nvPr/>
              </p:nvSpPr>
              <p:spPr>
                <a:xfrm>
                  <a:off x="4773218" y="2752510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4631960" y="2800380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48.8%</a:t>
                  </a:r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3157100" y="2747235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3015842" y="2795105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48.7%</a:t>
                  </a:r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6388407" y="2747235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247149" y="2795105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49.7%</a:t>
                  </a: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5175050" y="2762523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033792" y="2810393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48.6%</a:t>
                  </a: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7201940" y="2765749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7066948" y="2823549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49.6%</a:t>
                  </a:r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9198924" y="2766325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9068112" y="283480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48.6%</a:t>
                  </a: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8394580" y="2758336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3322" y="283825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48.7%</a:t>
                  </a: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6780888" y="2751972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639630" y="282045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49.8%</a:t>
                  </a: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8793636" y="2755612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8652378" y="2835530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48.7%</a:t>
                  </a: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2753036" y="268583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611778" y="2765749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49.5%</a:t>
                  </a: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2351204" y="271436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2209946" y="2794279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48.9%</a:t>
                  </a:r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370457" y="2747235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4229199" y="2795105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48.7%</a:t>
                  </a:r>
                </a:p>
              </p:txBody>
            </p:sp>
          </p:grpSp>
        </p:grpSp>
        <p:sp>
          <p:nvSpPr>
            <p:cNvPr id="34" name="TextBox 33"/>
            <p:cNvSpPr txBox="1"/>
            <p:nvPr/>
          </p:nvSpPr>
          <p:spPr>
            <a:xfrm>
              <a:off x="3234572" y="5854792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039137" y="5851222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75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Agency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7019" y="2789209"/>
            <a:ext cx="2684477" cy="381642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were higher than the comparison group in 2014, but lower in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-Although Hope mean scores increased form 2014 to 2020 they did not increase as much as the comparison group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-In this construct, scores for women are higher in both 2014 and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2248" y="412326"/>
            <a:ext cx="552397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Measures the extent to which students value political and social involvements as a personal goal. 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219753" y="1267402"/>
            <a:ext cx="8696607" cy="4700016"/>
            <a:chOff x="1407731" y="1200290"/>
            <a:chExt cx="8696607" cy="4700016"/>
          </a:xfrm>
        </p:grpSpPr>
        <p:grpSp>
          <p:nvGrpSpPr>
            <p:cNvPr id="32" name="Group 31"/>
            <p:cNvGrpSpPr/>
            <p:nvPr/>
          </p:nvGrpSpPr>
          <p:grpSpPr>
            <a:xfrm>
              <a:off x="1407731" y="1200290"/>
              <a:ext cx="8696607" cy="4700016"/>
              <a:chOff x="1407731" y="1200290"/>
              <a:chExt cx="8696607" cy="4700016"/>
            </a:xfrm>
          </p:grpSpPr>
          <p:graphicFrame>
            <p:nvGraphicFramePr>
              <p:cNvPr id="6" name="Chart 5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41639464"/>
                  </p:ext>
                </p:extLst>
              </p:nvPr>
            </p:nvGraphicFramePr>
            <p:xfrm>
              <a:off x="1407731" y="1200290"/>
              <a:ext cx="8696607" cy="47000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7" name="Group 6"/>
              <p:cNvGrpSpPr/>
              <p:nvPr/>
            </p:nvGrpSpPr>
            <p:grpSpPr>
              <a:xfrm>
                <a:off x="2180702" y="3040237"/>
                <a:ext cx="7504069" cy="506607"/>
                <a:chOff x="2211251" y="2253403"/>
                <a:chExt cx="7504069" cy="506607"/>
              </a:xfrm>
            </p:grpSpPr>
            <p:sp>
              <p:nvSpPr>
                <p:cNvPr id="8" name="Oval 7"/>
                <p:cNvSpPr/>
                <p:nvPr/>
              </p:nvSpPr>
              <p:spPr>
                <a:xfrm>
                  <a:off x="4769414" y="2367802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4628156" y="2415672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49.5%</a:t>
                  </a:r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3173424" y="2313376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3032166" y="236124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50.8%</a:t>
                  </a:r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6392880" y="2347114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251622" y="239498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49.9%</a:t>
                  </a: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5190613" y="2263328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049355" y="231119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52.6%</a:t>
                  </a: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7218824" y="2330594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7083832" y="238839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50.3%</a:t>
                  </a:r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9237044" y="2253403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9106232" y="232188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53.5%</a:t>
                  </a: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8420797" y="2257991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79539" y="232188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52.5%</a:t>
                  </a: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6814079" y="2401388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672821" y="2469868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49.3%</a:t>
                  </a: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8831678" y="2347588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8690420" y="242750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50.9%</a:t>
                  </a: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2762848" y="2373945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621590" y="2437840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48.5%</a:t>
                  </a: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2352509" y="2315066"/>
                  <a:ext cx="326573" cy="35862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2211251" y="2394984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50.2%</a:t>
                  </a:r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377489" y="2287256"/>
                  <a:ext cx="326573" cy="32657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4236231" y="2335126"/>
                  <a:ext cx="60908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/>
                    <a:t>51.6%</a:t>
                  </a:r>
                </a:p>
              </p:txBody>
            </p:sp>
          </p:grpSp>
        </p:grpSp>
        <p:sp>
          <p:nvSpPr>
            <p:cNvPr id="33" name="TextBox 32"/>
            <p:cNvSpPr txBox="1"/>
            <p:nvPr/>
          </p:nvSpPr>
          <p:spPr>
            <a:xfrm>
              <a:off x="3080875" y="5624743"/>
              <a:ext cx="1685111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Hope College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85440" y="5621173"/>
              <a:ext cx="2225540" cy="2616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/>
                  </a:solidFill>
                </a:rPr>
                <a:t>Selective Religious Colleges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71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ope Colors">
      <a:dk1>
        <a:srgbClr val="002244"/>
      </a:dk1>
      <a:lt1>
        <a:srgbClr val="BBE7E6"/>
      </a:lt1>
      <a:dk2>
        <a:srgbClr val="000000"/>
      </a:dk2>
      <a:lt2>
        <a:srgbClr val="FFFFFF"/>
      </a:lt2>
      <a:accent1>
        <a:srgbClr val="002244"/>
      </a:accent1>
      <a:accent2>
        <a:srgbClr val="F46A1F"/>
      </a:accent2>
      <a:accent3>
        <a:srgbClr val="F0AB00"/>
      </a:accent3>
      <a:accent4>
        <a:srgbClr val="00685B"/>
      </a:accent4>
      <a:accent5>
        <a:srgbClr val="5482AB"/>
      </a:accent5>
      <a:accent6>
        <a:srgbClr val="00B0CA"/>
      </a:accent6>
      <a:hlink>
        <a:srgbClr val="0563C1"/>
      </a:hlink>
      <a:folHlink>
        <a:srgbClr val="954F72"/>
      </a:folHlink>
    </a:clrScheme>
    <a:fontScheme name="Hope College Fonts">
      <a:majorFont>
        <a:latin typeface="Verlag Bold"/>
        <a:ea typeface=""/>
        <a:cs typeface=""/>
      </a:majorFont>
      <a:minorFont>
        <a:latin typeface="Baskerville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14934</TotalTime>
  <Words>2428</Words>
  <Application>Microsoft Office PowerPoint</Application>
  <PresentationFormat>Widescreen</PresentationFormat>
  <Paragraphs>575</Paragraphs>
  <Slides>29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Baskerville BT</vt:lpstr>
      <vt:lpstr>Calibri</vt:lpstr>
      <vt:lpstr>Times New Roman</vt:lpstr>
      <vt:lpstr>Verlag Bold</vt:lpstr>
      <vt:lpstr>Office Theme</vt:lpstr>
      <vt:lpstr>PowerPoint Presentation</vt:lpstr>
      <vt:lpstr>Today’s Agenda</vt:lpstr>
      <vt:lpstr>The UCLA HERI CIRP Survey</vt:lpstr>
      <vt:lpstr>CIRP Constructs</vt:lpstr>
      <vt:lpstr>Habits of Mind</vt:lpstr>
      <vt:lpstr>Academic Self Concept</vt:lpstr>
      <vt:lpstr>Social Self-Concept</vt:lpstr>
      <vt:lpstr>Pluralistic Orientation</vt:lpstr>
      <vt:lpstr>Social Agency</vt:lpstr>
      <vt:lpstr>Civic Engagement</vt:lpstr>
      <vt:lpstr>College Reputation  Orientation</vt:lpstr>
      <vt:lpstr>Likelihood of College  Involvement</vt:lpstr>
      <vt:lpstr>Predicting Student Success</vt:lpstr>
      <vt:lpstr>Predicting Student Success</vt:lpstr>
      <vt:lpstr>Predicting Student Success: Short-Term</vt:lpstr>
      <vt:lpstr>Predicting Student Success: Short-Term</vt:lpstr>
      <vt:lpstr>Predicting Student Success: Short-Term</vt:lpstr>
      <vt:lpstr>Predicting Student Success: Long-Term</vt:lpstr>
      <vt:lpstr>Predicting Student Success: Long-Term</vt:lpstr>
      <vt:lpstr>Predicting Student Success: Long-Term</vt:lpstr>
      <vt:lpstr>Predicting Student Success: Long-Term</vt:lpstr>
      <vt:lpstr>Predicting Student Success: Long-Term</vt:lpstr>
      <vt:lpstr>Predicting Student Success: Long-Term</vt:lpstr>
      <vt:lpstr>Predicting Student Success: Long-Term</vt:lpstr>
      <vt:lpstr>Predicting Student Success: Long-Term</vt:lpstr>
      <vt:lpstr>Predicting Student Success: Summary</vt:lpstr>
      <vt:lpstr>Key observations</vt:lpstr>
      <vt:lpstr>Key observations</vt:lpstr>
      <vt:lpstr>Discussion, conversation, questions </vt:lpstr>
    </vt:vector>
  </TitlesOfParts>
  <Company>Hope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Kremer</dc:creator>
  <cp:lastModifiedBy>Kathy Kremer</cp:lastModifiedBy>
  <cp:revision>293</cp:revision>
  <cp:lastPrinted>2022-02-24T22:13:50Z</cp:lastPrinted>
  <dcterms:created xsi:type="dcterms:W3CDTF">2020-08-26T17:41:22Z</dcterms:created>
  <dcterms:modified xsi:type="dcterms:W3CDTF">2022-02-25T16:13:18Z</dcterms:modified>
</cp:coreProperties>
</file>